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emf" ContentType="image/x-emf"/>
  <Override PartName="/ppt/notesSlides/notesSlide17.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5"/>
  </p:notesMasterIdLst>
  <p:handoutMasterIdLst>
    <p:handoutMasterId r:id="rId26"/>
  </p:handoutMasterIdLst>
  <p:sldIdLst>
    <p:sldId id="428" r:id="rId2"/>
    <p:sldId id="430" r:id="rId3"/>
    <p:sldId id="424" r:id="rId4"/>
    <p:sldId id="431" r:id="rId5"/>
    <p:sldId id="399" r:id="rId6"/>
    <p:sldId id="432" r:id="rId7"/>
    <p:sldId id="433" r:id="rId8"/>
    <p:sldId id="434" r:id="rId9"/>
    <p:sldId id="435" r:id="rId10"/>
    <p:sldId id="436" r:id="rId11"/>
    <p:sldId id="437" r:id="rId12"/>
    <p:sldId id="438" r:id="rId13"/>
    <p:sldId id="439" r:id="rId14"/>
    <p:sldId id="414" r:id="rId15"/>
    <p:sldId id="415" r:id="rId16"/>
    <p:sldId id="423" r:id="rId17"/>
    <p:sldId id="440" r:id="rId18"/>
    <p:sldId id="417" r:id="rId19"/>
    <p:sldId id="418" r:id="rId20"/>
    <p:sldId id="419" r:id="rId21"/>
    <p:sldId id="420" r:id="rId22"/>
    <p:sldId id="422" r:id="rId23"/>
    <p:sldId id="429" r:id="rId24"/>
  </p:sldIdLst>
  <p:sldSz cx="9144000" cy="6858000" type="screen4x3"/>
  <p:notesSz cx="6797675" cy="9874250"/>
  <p:defaultTextStyle>
    <a:defPPr>
      <a:defRPr lang="en-GB"/>
    </a:defPPr>
    <a:lvl1pPr algn="l" rtl="0" fontAlgn="base">
      <a:spcBef>
        <a:spcPct val="0"/>
      </a:spcBef>
      <a:spcAft>
        <a:spcPct val="0"/>
      </a:spcAft>
      <a:defRPr sz="1200" kern="1200">
        <a:solidFill>
          <a:srgbClr val="0F5494"/>
        </a:solidFill>
        <a:latin typeface="Verdana" pitchFamily="34" charset="0"/>
        <a:ea typeface="+mn-ea"/>
        <a:cs typeface="+mn-cs"/>
      </a:defRPr>
    </a:lvl1pPr>
    <a:lvl2pPr marL="457200" algn="l" rtl="0" fontAlgn="base">
      <a:spcBef>
        <a:spcPct val="0"/>
      </a:spcBef>
      <a:spcAft>
        <a:spcPct val="0"/>
      </a:spcAft>
      <a:defRPr sz="1200" kern="1200">
        <a:solidFill>
          <a:srgbClr val="0F5494"/>
        </a:solidFill>
        <a:latin typeface="Verdana" pitchFamily="34" charset="0"/>
        <a:ea typeface="+mn-ea"/>
        <a:cs typeface="+mn-cs"/>
      </a:defRPr>
    </a:lvl2pPr>
    <a:lvl3pPr marL="914400" algn="l" rtl="0" fontAlgn="base">
      <a:spcBef>
        <a:spcPct val="0"/>
      </a:spcBef>
      <a:spcAft>
        <a:spcPct val="0"/>
      </a:spcAft>
      <a:defRPr sz="1200" kern="1200">
        <a:solidFill>
          <a:srgbClr val="0F5494"/>
        </a:solidFill>
        <a:latin typeface="Verdana" pitchFamily="34" charset="0"/>
        <a:ea typeface="+mn-ea"/>
        <a:cs typeface="+mn-cs"/>
      </a:defRPr>
    </a:lvl3pPr>
    <a:lvl4pPr marL="1371600" algn="l" rtl="0" fontAlgn="base">
      <a:spcBef>
        <a:spcPct val="0"/>
      </a:spcBef>
      <a:spcAft>
        <a:spcPct val="0"/>
      </a:spcAft>
      <a:defRPr sz="1200" kern="1200">
        <a:solidFill>
          <a:srgbClr val="0F5494"/>
        </a:solidFill>
        <a:latin typeface="Verdana" pitchFamily="34" charset="0"/>
        <a:ea typeface="+mn-ea"/>
        <a:cs typeface="+mn-cs"/>
      </a:defRPr>
    </a:lvl4pPr>
    <a:lvl5pPr marL="1828800" algn="l" rtl="0" fontAlgn="base">
      <a:spcBef>
        <a:spcPct val="0"/>
      </a:spcBef>
      <a:spcAft>
        <a:spcPct val="0"/>
      </a:spcAft>
      <a:defRPr sz="1200" kern="1200">
        <a:solidFill>
          <a:srgbClr val="0F5494"/>
        </a:solidFill>
        <a:latin typeface="Verdana" pitchFamily="34" charset="0"/>
        <a:ea typeface="+mn-ea"/>
        <a:cs typeface="+mn-cs"/>
      </a:defRPr>
    </a:lvl5pPr>
    <a:lvl6pPr marL="2286000" algn="l" defTabSz="914400" rtl="0" eaLnBrk="1" latinLnBrk="0" hangingPunct="1">
      <a:defRPr sz="1200" kern="1200">
        <a:solidFill>
          <a:srgbClr val="0F5494"/>
        </a:solidFill>
        <a:latin typeface="Verdana" pitchFamily="34" charset="0"/>
        <a:ea typeface="+mn-ea"/>
        <a:cs typeface="+mn-cs"/>
      </a:defRPr>
    </a:lvl6pPr>
    <a:lvl7pPr marL="2743200" algn="l" defTabSz="914400" rtl="0" eaLnBrk="1" latinLnBrk="0" hangingPunct="1">
      <a:defRPr sz="1200" kern="1200">
        <a:solidFill>
          <a:srgbClr val="0F5494"/>
        </a:solidFill>
        <a:latin typeface="Verdana" pitchFamily="34" charset="0"/>
        <a:ea typeface="+mn-ea"/>
        <a:cs typeface="+mn-cs"/>
      </a:defRPr>
    </a:lvl7pPr>
    <a:lvl8pPr marL="3200400" algn="l" defTabSz="914400" rtl="0" eaLnBrk="1" latinLnBrk="0" hangingPunct="1">
      <a:defRPr sz="1200" kern="1200">
        <a:solidFill>
          <a:srgbClr val="0F5494"/>
        </a:solidFill>
        <a:latin typeface="Verdana" pitchFamily="34" charset="0"/>
        <a:ea typeface="+mn-ea"/>
        <a:cs typeface="+mn-cs"/>
      </a:defRPr>
    </a:lvl8pPr>
    <a:lvl9pPr marL="3657600" algn="l" defTabSz="914400" rtl="0" eaLnBrk="1" latinLnBrk="0" hangingPunct="1">
      <a:defRPr sz="1200" kern="1200">
        <a:solidFill>
          <a:srgbClr val="0F5494"/>
        </a:solidFill>
        <a:latin typeface="Verdan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D5EC1"/>
    <a:srgbClr val="3E6FD2"/>
    <a:srgbClr val="F7935B"/>
    <a:srgbClr val="3166CF"/>
    <a:srgbClr val="BDDEFF"/>
    <a:srgbClr val="99CCFF"/>
    <a:srgbClr val="808080"/>
    <a:srgbClr val="FFD624"/>
    <a:srgbClr val="FF33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743" autoAdjust="0"/>
    <p:restoredTop sz="80220" autoAdjust="0"/>
  </p:normalViewPr>
  <p:slideViewPr>
    <p:cSldViewPr>
      <p:cViewPr varScale="1">
        <p:scale>
          <a:sx n="58" d="100"/>
          <a:sy n="58" d="100"/>
        </p:scale>
        <p:origin x="-1710" y="-84"/>
      </p:cViewPr>
      <p:guideLst>
        <p:guide orient="horz" pos="2160"/>
        <p:guide pos="2880"/>
      </p:guideLst>
    </p:cSldViewPr>
  </p:slideViewPr>
  <p:outlineViewPr>
    <p:cViewPr>
      <p:scale>
        <a:sx n="33" d="100"/>
        <a:sy n="33" d="100"/>
      </p:scale>
      <p:origin x="48" y="31104"/>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68" d="100"/>
          <a:sy n="68" d="100"/>
        </p:scale>
        <p:origin x="-3306" y="-96"/>
      </p:cViewPr>
      <p:guideLst>
        <p:guide orient="horz" pos="3110"/>
        <p:guide pos="2141"/>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bwMode="auto">
          <a:xfrm>
            <a:off x="0" y="0"/>
            <a:ext cx="2946400"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a:solidFill>
                  <a:schemeClr val="tx1"/>
                </a:solidFill>
                <a:latin typeface="Arial" pitchFamily="34" charset="0"/>
              </a:defRPr>
            </a:lvl1pPr>
          </a:lstStyle>
          <a:p>
            <a:endParaRPr lang="en-GB" dirty="0"/>
          </a:p>
        </p:txBody>
      </p:sp>
      <p:sp>
        <p:nvSpPr>
          <p:cNvPr id="37891" name="Rectangle 3"/>
          <p:cNvSpPr>
            <a:spLocks noGrp="1" noChangeArrowheads="1"/>
          </p:cNvSpPr>
          <p:nvPr>
            <p:ph type="dt" sz="quarter" idx="1"/>
          </p:nvPr>
        </p:nvSpPr>
        <p:spPr bwMode="auto">
          <a:xfrm>
            <a:off x="3849688" y="0"/>
            <a:ext cx="2946400"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a:solidFill>
                  <a:schemeClr val="tx1"/>
                </a:solidFill>
                <a:latin typeface="Arial" pitchFamily="34" charset="0"/>
              </a:defRPr>
            </a:lvl1pPr>
          </a:lstStyle>
          <a:p>
            <a:endParaRPr lang="en-GB" dirty="0"/>
          </a:p>
        </p:txBody>
      </p:sp>
      <p:sp>
        <p:nvSpPr>
          <p:cNvPr id="37892" name="Rectangle 4"/>
          <p:cNvSpPr>
            <a:spLocks noGrp="1" noChangeArrowheads="1"/>
          </p:cNvSpPr>
          <p:nvPr>
            <p:ph type="ftr" sz="quarter" idx="2"/>
          </p:nvPr>
        </p:nvSpPr>
        <p:spPr bwMode="auto">
          <a:xfrm>
            <a:off x="0" y="9378950"/>
            <a:ext cx="2946400" cy="4937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a:solidFill>
                  <a:schemeClr val="tx1"/>
                </a:solidFill>
                <a:latin typeface="Arial" pitchFamily="34" charset="0"/>
              </a:defRPr>
            </a:lvl1pPr>
          </a:lstStyle>
          <a:p>
            <a:endParaRPr lang="en-GB" dirty="0"/>
          </a:p>
        </p:txBody>
      </p:sp>
      <p:sp>
        <p:nvSpPr>
          <p:cNvPr id="37893" name="Rectangle 5"/>
          <p:cNvSpPr>
            <a:spLocks noGrp="1" noChangeArrowheads="1"/>
          </p:cNvSpPr>
          <p:nvPr>
            <p:ph type="sldNum" sz="quarter" idx="3"/>
          </p:nvPr>
        </p:nvSpPr>
        <p:spPr bwMode="auto">
          <a:xfrm>
            <a:off x="3849688" y="9378950"/>
            <a:ext cx="2946400" cy="4937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a:solidFill>
                  <a:schemeClr val="tx1"/>
                </a:solidFill>
                <a:latin typeface="Arial" pitchFamily="34" charset="0"/>
              </a:defRPr>
            </a:lvl1pPr>
          </a:lstStyle>
          <a:p>
            <a:fld id="{FCC3E5FE-A22E-4C99-9F04-9551C7813B57}" type="slidenum">
              <a:rPr lang="en-GB"/>
              <a:pPr/>
              <a:t>‹#›</a:t>
            </a:fld>
            <a:endParaRPr lang="en-GB"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946400"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a:solidFill>
                  <a:schemeClr val="tx1"/>
                </a:solidFill>
                <a:latin typeface="Arial" pitchFamily="34" charset="0"/>
              </a:defRPr>
            </a:lvl1pPr>
          </a:lstStyle>
          <a:p>
            <a:endParaRPr lang="en-GB" dirty="0"/>
          </a:p>
        </p:txBody>
      </p:sp>
      <p:sp>
        <p:nvSpPr>
          <p:cNvPr id="36867" name="Rectangle 3"/>
          <p:cNvSpPr>
            <a:spLocks noGrp="1" noChangeArrowheads="1"/>
          </p:cNvSpPr>
          <p:nvPr>
            <p:ph type="dt" idx="1"/>
          </p:nvPr>
        </p:nvSpPr>
        <p:spPr bwMode="auto">
          <a:xfrm>
            <a:off x="3849688" y="0"/>
            <a:ext cx="2946400"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a:solidFill>
                  <a:schemeClr val="tx1"/>
                </a:solidFill>
                <a:latin typeface="Arial" pitchFamily="34" charset="0"/>
              </a:defRPr>
            </a:lvl1pPr>
          </a:lstStyle>
          <a:p>
            <a:endParaRPr lang="en-GB" dirty="0"/>
          </a:p>
        </p:txBody>
      </p:sp>
      <p:sp>
        <p:nvSpPr>
          <p:cNvPr id="36868" name="Rectangle 4"/>
          <p:cNvSpPr>
            <a:spLocks noGrp="1" noRot="1" noChangeAspect="1" noChangeArrowheads="1" noTextEdit="1"/>
          </p:cNvSpPr>
          <p:nvPr>
            <p:ph type="sldImg" idx="2"/>
          </p:nvPr>
        </p:nvSpPr>
        <p:spPr bwMode="auto">
          <a:xfrm>
            <a:off x="931863" y="741363"/>
            <a:ext cx="4935537" cy="3702050"/>
          </a:xfrm>
          <a:prstGeom prst="rect">
            <a:avLst/>
          </a:prstGeom>
          <a:noFill/>
          <a:ln w="9525">
            <a:solidFill>
              <a:srgbClr val="000000"/>
            </a:solidFill>
            <a:miter lim="800000"/>
            <a:headEnd/>
            <a:tailEnd/>
          </a:ln>
          <a:effectLst/>
        </p:spPr>
      </p:sp>
      <p:sp>
        <p:nvSpPr>
          <p:cNvPr id="36869" name="Rectangle 5"/>
          <p:cNvSpPr>
            <a:spLocks noGrp="1" noChangeArrowheads="1"/>
          </p:cNvSpPr>
          <p:nvPr>
            <p:ph type="body" sz="quarter" idx="3"/>
          </p:nvPr>
        </p:nvSpPr>
        <p:spPr bwMode="auto">
          <a:xfrm>
            <a:off x="679450" y="4689475"/>
            <a:ext cx="5438775" cy="44434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36870" name="Rectangle 6"/>
          <p:cNvSpPr>
            <a:spLocks noGrp="1" noChangeArrowheads="1"/>
          </p:cNvSpPr>
          <p:nvPr>
            <p:ph type="ftr" sz="quarter" idx="4"/>
          </p:nvPr>
        </p:nvSpPr>
        <p:spPr bwMode="auto">
          <a:xfrm>
            <a:off x="0" y="9378950"/>
            <a:ext cx="2946400" cy="4937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a:solidFill>
                  <a:schemeClr val="tx1"/>
                </a:solidFill>
                <a:latin typeface="Arial" pitchFamily="34" charset="0"/>
              </a:defRPr>
            </a:lvl1pPr>
          </a:lstStyle>
          <a:p>
            <a:endParaRPr lang="en-GB" dirty="0"/>
          </a:p>
        </p:txBody>
      </p:sp>
      <p:sp>
        <p:nvSpPr>
          <p:cNvPr id="36871" name="Rectangle 7"/>
          <p:cNvSpPr>
            <a:spLocks noGrp="1" noChangeArrowheads="1"/>
          </p:cNvSpPr>
          <p:nvPr>
            <p:ph type="sldNum" sz="quarter" idx="5"/>
          </p:nvPr>
        </p:nvSpPr>
        <p:spPr bwMode="auto">
          <a:xfrm>
            <a:off x="3849688" y="9378950"/>
            <a:ext cx="2946400" cy="4937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a:solidFill>
                  <a:schemeClr val="tx1"/>
                </a:solidFill>
                <a:latin typeface="Arial" pitchFamily="34" charset="0"/>
              </a:defRPr>
            </a:lvl1pPr>
          </a:lstStyle>
          <a:p>
            <a:fld id="{0D581910-1000-4934-A4DB-C00CB7F3B0B7}" type="slidenum">
              <a:rPr lang="en-GB"/>
              <a:pPr/>
              <a:t>‹#›</a:t>
            </a:fld>
            <a:endParaRPr lang="en-GB" dirty="0"/>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000" kern="1200" baseline="0">
        <a:solidFill>
          <a:schemeClr val="tx1"/>
        </a:solidFill>
        <a:latin typeface="Arial" pitchFamily="34" charset="0"/>
        <a:ea typeface="+mn-ea"/>
        <a:cs typeface="+mn-cs"/>
      </a:defRPr>
    </a:lvl1pPr>
    <a:lvl2pPr marL="457200" algn="l" rtl="0" fontAlgn="base">
      <a:spcBef>
        <a:spcPct val="30000"/>
      </a:spcBef>
      <a:spcAft>
        <a:spcPct val="0"/>
      </a:spcAft>
      <a:defRPr sz="1000" kern="1200" baseline="0">
        <a:solidFill>
          <a:schemeClr val="tx1"/>
        </a:solidFill>
        <a:latin typeface="Arial" pitchFamily="34" charset="0"/>
        <a:ea typeface="+mn-ea"/>
        <a:cs typeface="+mn-cs"/>
      </a:defRPr>
    </a:lvl2pPr>
    <a:lvl3pPr marL="914400" algn="l" rtl="0" fontAlgn="base">
      <a:spcBef>
        <a:spcPct val="30000"/>
      </a:spcBef>
      <a:spcAft>
        <a:spcPct val="0"/>
      </a:spcAft>
      <a:defRPr sz="1000" kern="1200" baseline="0">
        <a:solidFill>
          <a:schemeClr val="tx1"/>
        </a:solidFill>
        <a:latin typeface="Arial" pitchFamily="34" charset="0"/>
        <a:ea typeface="+mn-ea"/>
        <a:cs typeface="+mn-cs"/>
      </a:defRPr>
    </a:lvl3pPr>
    <a:lvl4pPr marL="1371600" algn="l" rtl="0" fontAlgn="base">
      <a:spcBef>
        <a:spcPct val="30000"/>
      </a:spcBef>
      <a:spcAft>
        <a:spcPct val="0"/>
      </a:spcAft>
      <a:defRPr sz="1000" kern="1200" baseline="0">
        <a:solidFill>
          <a:schemeClr val="tx1"/>
        </a:solidFill>
        <a:latin typeface="Arial" pitchFamily="34" charset="0"/>
        <a:ea typeface="+mn-ea"/>
        <a:cs typeface="+mn-cs"/>
      </a:defRPr>
    </a:lvl4pPr>
    <a:lvl5pPr marL="1828800" algn="l" rtl="0" fontAlgn="base">
      <a:spcBef>
        <a:spcPct val="30000"/>
      </a:spcBef>
      <a:spcAft>
        <a:spcPct val="0"/>
      </a:spcAft>
      <a:defRPr sz="1000" kern="1200" baseline="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BE"/>
          </a:p>
        </p:txBody>
      </p:sp>
      <p:sp>
        <p:nvSpPr>
          <p:cNvPr id="4" name="Espace réservé du numéro de diapositive 3"/>
          <p:cNvSpPr>
            <a:spLocks noGrp="1"/>
          </p:cNvSpPr>
          <p:nvPr>
            <p:ph type="sldNum" sz="quarter" idx="10"/>
          </p:nvPr>
        </p:nvSpPr>
        <p:spPr/>
        <p:txBody>
          <a:bodyPr/>
          <a:lstStyle/>
          <a:p>
            <a:fld id="{0D581910-1000-4934-A4DB-C00CB7F3B0B7}" type="slidenum">
              <a:rPr lang="en-GB" smtClean="0"/>
              <a:pPr/>
              <a:t>1</a:t>
            </a:fld>
            <a:endParaRPr lang="en-GB"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10</a:t>
            </a:fld>
            <a:endParaRPr lang="en-GB"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2ABCC04-57B5-455F-8AEA-85C903D8D87E}" type="slidenum">
              <a:rPr lang="en-US"/>
              <a:pPr/>
              <a:t>11</a:t>
            </a:fld>
            <a:endParaRPr lang="en-US"/>
          </a:p>
        </p:txBody>
      </p:sp>
      <p:sp>
        <p:nvSpPr>
          <p:cNvPr id="1021954" name="Rectangle 2"/>
          <p:cNvSpPr>
            <a:spLocks noGrp="1" noRot="1" noChangeAspect="1" noChangeArrowheads="1" noTextEdit="1"/>
          </p:cNvSpPr>
          <p:nvPr>
            <p:ph type="sldImg"/>
          </p:nvPr>
        </p:nvSpPr>
        <p:spPr>
          <a:xfrm>
            <a:off x="941388" y="746125"/>
            <a:ext cx="4916487" cy="3689350"/>
          </a:xfrm>
          <a:ln/>
        </p:spPr>
      </p:sp>
      <p:sp>
        <p:nvSpPr>
          <p:cNvPr id="1021955" name="Rectangle 3"/>
          <p:cNvSpPr>
            <a:spLocks noGrp="1" noChangeArrowheads="1"/>
          </p:cNvSpPr>
          <p:nvPr>
            <p:ph type="body" idx="1"/>
          </p:nvPr>
        </p:nvSpPr>
        <p:spPr>
          <a:xfrm>
            <a:off x="906357" y="4690269"/>
            <a:ext cx="4984962" cy="4443413"/>
          </a:xfrm>
        </p:spPr>
        <p:txBody>
          <a:bodyPr lIns="91458" tIns="45729" rIns="91458" bIns="45729"/>
          <a:lstStyle/>
          <a:p>
            <a:pPr>
              <a:buFont typeface="Arial" pitchFamily="34" charset="0"/>
              <a:buNone/>
            </a:pPr>
            <a:r>
              <a:rPr lang="de-DE" dirty="0" smtClean="0"/>
              <a:t>These</a:t>
            </a:r>
            <a:r>
              <a:rPr lang="de-DE" baseline="0" dirty="0" smtClean="0"/>
              <a:t> </a:t>
            </a:r>
            <a:r>
              <a:rPr lang="de-DE" baseline="0" dirty="0" err="1" smtClean="0"/>
              <a:t>steps</a:t>
            </a:r>
            <a:r>
              <a:rPr lang="de-DE" baseline="0" dirty="0" smtClean="0"/>
              <a:t> will </a:t>
            </a:r>
            <a:r>
              <a:rPr lang="de-DE" baseline="0" dirty="0" err="1" smtClean="0"/>
              <a:t>be</a:t>
            </a:r>
            <a:r>
              <a:rPr lang="de-DE" baseline="0" dirty="0" smtClean="0"/>
              <a:t> </a:t>
            </a:r>
            <a:r>
              <a:rPr lang="de-DE" baseline="0" dirty="0" err="1" smtClean="0"/>
              <a:t>explained</a:t>
            </a:r>
            <a:r>
              <a:rPr lang="de-DE" baseline="0" dirty="0" smtClean="0"/>
              <a:t> in </a:t>
            </a:r>
            <a:r>
              <a:rPr lang="de-DE" baseline="0" dirty="0" err="1" smtClean="0"/>
              <a:t>more</a:t>
            </a:r>
            <a:r>
              <a:rPr lang="de-DE" baseline="0" dirty="0" smtClean="0"/>
              <a:t> </a:t>
            </a:r>
            <a:r>
              <a:rPr lang="de-DE" baseline="0" dirty="0" err="1" smtClean="0"/>
              <a:t>details</a:t>
            </a:r>
            <a:r>
              <a:rPr lang="de-DE" baseline="0" dirty="0" smtClean="0"/>
              <a:t> </a:t>
            </a:r>
            <a:r>
              <a:rPr lang="de-DE" baseline="0" dirty="0" err="1" smtClean="0"/>
              <a:t>when</a:t>
            </a:r>
            <a:r>
              <a:rPr lang="de-DE" baseline="0" dirty="0" smtClean="0"/>
              <a:t> </a:t>
            </a:r>
            <a:r>
              <a:rPr lang="de-DE" baseline="0" dirty="0" err="1" smtClean="0"/>
              <a:t>describing</a:t>
            </a:r>
            <a:r>
              <a:rPr lang="de-DE" baseline="0" dirty="0" smtClean="0"/>
              <a:t> </a:t>
            </a:r>
            <a:r>
              <a:rPr lang="de-DE" baseline="0" dirty="0" err="1" smtClean="0"/>
              <a:t>the</a:t>
            </a:r>
            <a:r>
              <a:rPr lang="de-DE" baseline="0" dirty="0" smtClean="0"/>
              <a:t> </a:t>
            </a:r>
            <a:r>
              <a:rPr lang="de-DE" baseline="0" dirty="0" err="1" smtClean="0"/>
              <a:t>policy</a:t>
            </a:r>
            <a:r>
              <a:rPr lang="de-DE" baseline="0" dirty="0" smtClean="0"/>
              <a:t> </a:t>
            </a:r>
            <a:r>
              <a:rPr lang="de-DE" baseline="0" dirty="0" err="1" smtClean="0"/>
              <a:t>framework</a:t>
            </a:r>
            <a:r>
              <a:rPr lang="de-DE" baseline="0" dirty="0" smtClean="0"/>
              <a:t>.</a:t>
            </a:r>
          </a:p>
          <a:p>
            <a:pPr>
              <a:buFont typeface="Arial" pitchFamily="34" charset="0"/>
              <a:buChar char="•"/>
            </a:pPr>
            <a:r>
              <a:rPr lang="de-DE" dirty="0" smtClean="0"/>
              <a:t> The </a:t>
            </a:r>
            <a:r>
              <a:rPr lang="de-DE" dirty="0" err="1" smtClean="0"/>
              <a:t>analysis</a:t>
            </a:r>
            <a:r>
              <a:rPr lang="de-DE" dirty="0" smtClean="0"/>
              <a:t> </a:t>
            </a:r>
            <a:r>
              <a:rPr lang="de-DE" dirty="0" err="1" smtClean="0"/>
              <a:t>the</a:t>
            </a:r>
            <a:r>
              <a:rPr lang="de-DE" dirty="0" smtClean="0"/>
              <a:t> </a:t>
            </a:r>
            <a:r>
              <a:rPr lang="de-DE" dirty="0" err="1" smtClean="0"/>
              <a:t>partner‘s</a:t>
            </a:r>
            <a:r>
              <a:rPr lang="de-DE" dirty="0" smtClean="0"/>
              <a:t> </a:t>
            </a:r>
            <a:r>
              <a:rPr lang="de-DE" dirty="0" err="1" smtClean="0"/>
              <a:t>policy</a:t>
            </a:r>
            <a:r>
              <a:rPr lang="de-DE" baseline="0" dirty="0" smtClean="0"/>
              <a:t> </a:t>
            </a:r>
            <a:r>
              <a:rPr lang="de-DE" baseline="0" dirty="0" err="1" smtClean="0"/>
              <a:t>is</a:t>
            </a:r>
            <a:r>
              <a:rPr lang="de-DE" baseline="0" dirty="0" smtClean="0"/>
              <a:t> </a:t>
            </a:r>
            <a:r>
              <a:rPr lang="de-DE" baseline="0" dirty="0" err="1" smtClean="0"/>
              <a:t>the</a:t>
            </a:r>
            <a:r>
              <a:rPr lang="de-DE" baseline="0" dirty="0" smtClean="0"/>
              <a:t> </a:t>
            </a:r>
            <a:r>
              <a:rPr lang="de-DE" baseline="0" dirty="0" err="1" smtClean="0"/>
              <a:t>analysis</a:t>
            </a:r>
            <a:r>
              <a:rPr lang="de-DE" baseline="0" dirty="0" smtClean="0"/>
              <a:t> </a:t>
            </a:r>
            <a:r>
              <a:rPr lang="de-DE" baseline="0" dirty="0" err="1" smtClean="0"/>
              <a:t>of</a:t>
            </a:r>
            <a:r>
              <a:rPr lang="de-DE" baseline="0" dirty="0" smtClean="0"/>
              <a:t> </a:t>
            </a:r>
            <a:r>
              <a:rPr lang="de-DE" baseline="0" dirty="0" err="1" smtClean="0"/>
              <a:t>the</a:t>
            </a:r>
            <a:r>
              <a:rPr lang="de-DE" baseline="0" dirty="0" smtClean="0"/>
              <a:t> </a:t>
            </a:r>
            <a:r>
              <a:rPr lang="de-DE" b="1" baseline="0" dirty="0" smtClean="0"/>
              <a:t>national </a:t>
            </a:r>
            <a:r>
              <a:rPr lang="de-DE" baseline="0" dirty="0" err="1" smtClean="0"/>
              <a:t>policy</a:t>
            </a:r>
            <a:r>
              <a:rPr lang="de-DE" baseline="0" dirty="0" smtClean="0"/>
              <a:t> </a:t>
            </a:r>
            <a:r>
              <a:rPr lang="de-DE" baseline="0" dirty="0" err="1" smtClean="0"/>
              <a:t>documents</a:t>
            </a:r>
            <a:r>
              <a:rPr lang="de-DE" baseline="0" dirty="0" smtClean="0"/>
              <a:t>. Note </a:t>
            </a:r>
            <a:r>
              <a:rPr lang="de-DE" baseline="0" dirty="0" err="1" smtClean="0"/>
              <a:t>that</a:t>
            </a:r>
            <a:r>
              <a:rPr lang="de-DE" baseline="0" dirty="0" smtClean="0"/>
              <a:t> </a:t>
            </a:r>
            <a:r>
              <a:rPr lang="de-DE" baseline="0" dirty="0" err="1" smtClean="0"/>
              <a:t>there</a:t>
            </a:r>
            <a:r>
              <a:rPr lang="de-DE" baseline="0" dirty="0" smtClean="0"/>
              <a:t> </a:t>
            </a:r>
            <a:r>
              <a:rPr lang="de-DE" baseline="0" dirty="0" err="1" smtClean="0"/>
              <a:t>can</a:t>
            </a:r>
            <a:r>
              <a:rPr lang="de-DE" baseline="0" dirty="0" smtClean="0"/>
              <a:t> </a:t>
            </a:r>
            <a:r>
              <a:rPr lang="de-DE" baseline="0" dirty="0" err="1" smtClean="0"/>
              <a:t>be</a:t>
            </a:r>
            <a:r>
              <a:rPr lang="de-DE" baseline="0" dirty="0" smtClean="0"/>
              <a:t> a </a:t>
            </a:r>
            <a:r>
              <a:rPr lang="de-DE" baseline="0" dirty="0" err="1" smtClean="0"/>
              <a:t>variety</a:t>
            </a:r>
            <a:r>
              <a:rPr lang="de-DE" baseline="0" dirty="0" smtClean="0"/>
              <a:t> </a:t>
            </a:r>
            <a:r>
              <a:rPr lang="de-DE" baseline="0" dirty="0" err="1" smtClean="0"/>
              <a:t>of</a:t>
            </a:r>
            <a:r>
              <a:rPr lang="de-DE" baseline="0" dirty="0" smtClean="0"/>
              <a:t> such </a:t>
            </a:r>
            <a:r>
              <a:rPr lang="de-DE" baseline="0" dirty="0" err="1" smtClean="0"/>
              <a:t>documents</a:t>
            </a:r>
            <a:r>
              <a:rPr lang="de-DE" baseline="0" dirty="0" smtClean="0"/>
              <a:t>; </a:t>
            </a:r>
            <a:r>
              <a:rPr lang="de-DE" baseline="0" dirty="0" err="1" smtClean="0"/>
              <a:t>their</a:t>
            </a:r>
            <a:r>
              <a:rPr lang="de-DE" baseline="0" dirty="0" smtClean="0"/>
              <a:t> </a:t>
            </a:r>
            <a:r>
              <a:rPr lang="de-DE" baseline="0" dirty="0" err="1" smtClean="0"/>
              <a:t>status</a:t>
            </a:r>
            <a:r>
              <a:rPr lang="de-DE" baseline="0" dirty="0" smtClean="0"/>
              <a:t> </a:t>
            </a:r>
            <a:r>
              <a:rPr lang="de-DE" baseline="0" dirty="0" err="1" smtClean="0"/>
              <a:t>and</a:t>
            </a:r>
            <a:r>
              <a:rPr lang="de-DE" baseline="0" dirty="0" smtClean="0"/>
              <a:t> </a:t>
            </a:r>
            <a:r>
              <a:rPr lang="de-DE" baseline="0" dirty="0" err="1" smtClean="0"/>
              <a:t>authority</a:t>
            </a:r>
            <a:r>
              <a:rPr lang="de-DE" baseline="0" dirty="0" smtClean="0"/>
              <a:t> </a:t>
            </a:r>
            <a:r>
              <a:rPr lang="de-DE" baseline="0" dirty="0" err="1" smtClean="0"/>
              <a:t>should</a:t>
            </a:r>
            <a:r>
              <a:rPr lang="de-DE" baseline="0" dirty="0" smtClean="0"/>
              <a:t> </a:t>
            </a:r>
            <a:r>
              <a:rPr lang="de-DE" baseline="0" dirty="0" err="1" smtClean="0"/>
              <a:t>be</a:t>
            </a:r>
            <a:r>
              <a:rPr lang="de-DE" baseline="0" dirty="0" smtClean="0"/>
              <a:t> well </a:t>
            </a:r>
            <a:r>
              <a:rPr lang="de-DE" baseline="0" dirty="0" err="1" smtClean="0"/>
              <a:t>understood</a:t>
            </a:r>
            <a:r>
              <a:rPr lang="de-DE" baseline="0" dirty="0" smtClean="0"/>
              <a:t>.</a:t>
            </a:r>
          </a:p>
          <a:p>
            <a:pPr>
              <a:buFont typeface="Arial" pitchFamily="34" charset="0"/>
              <a:buChar char="•"/>
            </a:pPr>
            <a:r>
              <a:rPr lang="de-DE" baseline="0" dirty="0" smtClean="0"/>
              <a:t> Note </a:t>
            </a:r>
            <a:r>
              <a:rPr lang="de-DE" baseline="0" dirty="0" err="1" smtClean="0"/>
              <a:t>that</a:t>
            </a:r>
            <a:r>
              <a:rPr lang="de-DE" baseline="0" dirty="0" smtClean="0"/>
              <a:t> </a:t>
            </a:r>
            <a:r>
              <a:rPr lang="de-DE" baseline="0" dirty="0" err="1" smtClean="0"/>
              <a:t>under</a:t>
            </a:r>
            <a:r>
              <a:rPr lang="de-DE" baseline="0" dirty="0" smtClean="0"/>
              <a:t> </a:t>
            </a:r>
            <a:r>
              <a:rPr lang="de-DE" baseline="0" dirty="0" err="1" smtClean="0"/>
              <a:t>the</a:t>
            </a:r>
            <a:r>
              <a:rPr lang="de-DE" baseline="0" dirty="0" smtClean="0"/>
              <a:t> </a:t>
            </a:r>
            <a:r>
              <a:rPr lang="de-DE" baseline="0" dirty="0" err="1" smtClean="0"/>
              <a:t>XI</a:t>
            </a:r>
            <a:r>
              <a:rPr lang="de-DE" baseline="30000" dirty="0" err="1" smtClean="0"/>
              <a:t>th</a:t>
            </a:r>
            <a:r>
              <a:rPr lang="de-DE" baseline="0" dirty="0" smtClean="0"/>
              <a:t> EDF </a:t>
            </a:r>
            <a:r>
              <a:rPr lang="de-DE" baseline="0" dirty="0" err="1" smtClean="0"/>
              <a:t>the</a:t>
            </a:r>
            <a:r>
              <a:rPr lang="de-DE" baseline="0" dirty="0" smtClean="0"/>
              <a:t> </a:t>
            </a:r>
            <a:r>
              <a:rPr lang="de-DE" baseline="0" dirty="0" err="1" smtClean="0"/>
              <a:t>programming</a:t>
            </a:r>
            <a:r>
              <a:rPr lang="de-DE" baseline="0" dirty="0" smtClean="0"/>
              <a:t> will not </a:t>
            </a:r>
            <a:r>
              <a:rPr lang="de-DE" baseline="0" dirty="0" err="1" smtClean="0"/>
              <a:t>necessarily</a:t>
            </a:r>
            <a:r>
              <a:rPr lang="de-DE" baseline="0" dirty="0" smtClean="0"/>
              <a:t> </a:t>
            </a:r>
            <a:r>
              <a:rPr lang="de-DE" baseline="0" dirty="0" err="1" smtClean="0"/>
              <a:t>start</a:t>
            </a:r>
            <a:r>
              <a:rPr lang="de-DE" baseline="0" dirty="0" smtClean="0"/>
              <a:t> </a:t>
            </a:r>
            <a:r>
              <a:rPr lang="de-DE" baseline="0" dirty="0" err="1" smtClean="0"/>
              <a:t>with</a:t>
            </a:r>
            <a:r>
              <a:rPr lang="de-DE" baseline="0" dirty="0" smtClean="0"/>
              <a:t> </a:t>
            </a:r>
            <a:r>
              <a:rPr lang="de-DE" baseline="0" dirty="0" err="1" smtClean="0"/>
              <a:t>the</a:t>
            </a:r>
            <a:r>
              <a:rPr lang="de-DE" baseline="0" dirty="0" smtClean="0"/>
              <a:t> </a:t>
            </a:r>
            <a:r>
              <a:rPr lang="de-DE" baseline="0" dirty="0" err="1" smtClean="0"/>
              <a:t>elaboration</a:t>
            </a:r>
            <a:r>
              <a:rPr lang="de-DE" baseline="0" dirty="0" smtClean="0"/>
              <a:t> </a:t>
            </a:r>
            <a:r>
              <a:rPr lang="de-DE" baseline="0" dirty="0" err="1" smtClean="0"/>
              <a:t>of</a:t>
            </a:r>
            <a:r>
              <a:rPr lang="de-DE" baseline="0" dirty="0" smtClean="0"/>
              <a:t> a </a:t>
            </a:r>
            <a:r>
              <a:rPr lang="de-DE" baseline="0" dirty="0" err="1" smtClean="0"/>
              <a:t>joint</a:t>
            </a:r>
            <a:r>
              <a:rPr lang="de-DE" baseline="0" dirty="0" smtClean="0"/>
              <a:t> EC-</a:t>
            </a:r>
            <a:r>
              <a:rPr lang="de-DE" baseline="0" dirty="0" err="1" smtClean="0"/>
              <a:t>partner</a:t>
            </a:r>
            <a:r>
              <a:rPr lang="de-DE" baseline="0" dirty="0" smtClean="0"/>
              <a:t> </a:t>
            </a:r>
            <a:r>
              <a:rPr lang="de-DE" baseline="0" dirty="0" err="1" smtClean="0"/>
              <a:t>country</a:t>
            </a:r>
            <a:r>
              <a:rPr lang="de-DE" baseline="0" dirty="0" smtClean="0"/>
              <a:t> </a:t>
            </a:r>
            <a:r>
              <a:rPr lang="de-DE" baseline="0" dirty="0" err="1" smtClean="0"/>
              <a:t>strategy</a:t>
            </a:r>
            <a:r>
              <a:rPr lang="de-DE" baseline="0" dirty="0" smtClean="0"/>
              <a:t>, but </a:t>
            </a:r>
            <a:r>
              <a:rPr lang="de-DE" baseline="0" dirty="0" err="1" smtClean="0"/>
              <a:t>might</a:t>
            </a:r>
            <a:r>
              <a:rPr lang="de-DE" baseline="0" dirty="0" smtClean="0"/>
              <a:t> </a:t>
            </a:r>
            <a:r>
              <a:rPr lang="de-DE" baseline="0" dirty="0" err="1" smtClean="0"/>
              <a:t>be</a:t>
            </a:r>
            <a:r>
              <a:rPr lang="de-DE" baseline="0" dirty="0" smtClean="0"/>
              <a:t> </a:t>
            </a:r>
            <a:r>
              <a:rPr lang="de-DE" baseline="0" dirty="0" err="1" smtClean="0"/>
              <a:t>based</a:t>
            </a:r>
            <a:r>
              <a:rPr lang="de-DE" baseline="0" dirty="0" smtClean="0"/>
              <a:t> </a:t>
            </a:r>
            <a:r>
              <a:rPr lang="de-DE" baseline="0" dirty="0" err="1" smtClean="0"/>
              <a:t>entirely</a:t>
            </a:r>
            <a:r>
              <a:rPr lang="de-DE" baseline="0" dirty="0" smtClean="0"/>
              <a:t> on </a:t>
            </a:r>
            <a:r>
              <a:rPr lang="de-DE" baseline="0" dirty="0" err="1" smtClean="0"/>
              <a:t>the</a:t>
            </a:r>
            <a:r>
              <a:rPr lang="de-DE" baseline="0" dirty="0" smtClean="0"/>
              <a:t> </a:t>
            </a:r>
            <a:r>
              <a:rPr lang="de-DE" baseline="0" dirty="0" err="1" smtClean="0"/>
              <a:t>partner‘s</a:t>
            </a:r>
            <a:r>
              <a:rPr lang="de-DE" baseline="0" dirty="0" smtClean="0"/>
              <a:t> </a:t>
            </a:r>
            <a:r>
              <a:rPr lang="de-DE" baseline="0" dirty="0" err="1" smtClean="0"/>
              <a:t>policy</a:t>
            </a:r>
            <a:r>
              <a:rPr lang="de-DE" baseline="0" dirty="0" smtClean="0"/>
              <a:t> </a:t>
            </a:r>
            <a:r>
              <a:rPr lang="de-DE" baseline="0" dirty="0" err="1" smtClean="0"/>
              <a:t>documents</a:t>
            </a:r>
            <a:r>
              <a:rPr lang="de-DE" baseline="0" dirty="0" smtClean="0"/>
              <a:t>.</a:t>
            </a:r>
          </a:p>
          <a:p>
            <a:pPr marL="0" marR="0" indent="0" algn="l" defTabSz="914400" rtl="0" eaLnBrk="1" fontAlgn="base" latinLnBrk="0" hangingPunct="1">
              <a:lnSpc>
                <a:spcPct val="100000"/>
              </a:lnSpc>
              <a:spcBef>
                <a:spcPct val="30000"/>
              </a:spcBef>
              <a:spcAft>
                <a:spcPct val="0"/>
              </a:spcAft>
              <a:buClrTx/>
              <a:buSzTx/>
              <a:buFont typeface="Arial" pitchFamily="34" charset="0"/>
              <a:buChar char="•"/>
              <a:tabLst/>
              <a:defRPr/>
            </a:pPr>
            <a:r>
              <a:rPr lang="de-DE" baseline="0" dirty="0" smtClean="0"/>
              <a:t> </a:t>
            </a:r>
            <a:r>
              <a:rPr lang="fr-BE" baseline="0" dirty="0" smtClean="0"/>
              <a:t>The </a:t>
            </a:r>
            <a:r>
              <a:rPr lang="fr-BE" baseline="0" dirty="0" err="1" smtClean="0"/>
              <a:t>assessment</a:t>
            </a:r>
            <a:r>
              <a:rPr lang="fr-BE" baseline="0" dirty="0" smtClean="0"/>
              <a:t> of </a:t>
            </a:r>
            <a:r>
              <a:rPr lang="fr-BE" baseline="0" dirty="0" err="1" smtClean="0"/>
              <a:t>eligibility</a:t>
            </a:r>
            <a:r>
              <a:rPr lang="fr-BE" baseline="0" dirty="0" smtClean="0"/>
              <a:t> </a:t>
            </a:r>
            <a:r>
              <a:rPr lang="en-GB" i="0" dirty="0" smtClean="0"/>
              <a:t>can draw on the analysis provided for the assessment of the national development plan (basis for EU programming), but </a:t>
            </a:r>
            <a:r>
              <a:rPr lang="en-GB" b="0" i="0" dirty="0" smtClean="0"/>
              <a:t>BS may refer only to a subset of national plan and favourable conclusion of </a:t>
            </a:r>
            <a:r>
              <a:rPr lang="en-GB" b="0" i="0" dirty="0" err="1" smtClean="0"/>
              <a:t>assessement</a:t>
            </a:r>
            <a:r>
              <a:rPr lang="en-GB" b="0" i="0" dirty="0" smtClean="0"/>
              <a:t> of the latter does not imply automatic </a:t>
            </a:r>
            <a:r>
              <a:rPr lang="en-GB" b="0" i="0" dirty="0" err="1" smtClean="0"/>
              <a:t>elegibility</a:t>
            </a:r>
            <a:r>
              <a:rPr lang="en-GB" b="0" i="0" dirty="0" smtClean="0"/>
              <a:t> for BS operations</a:t>
            </a:r>
          </a:p>
          <a:p>
            <a:pPr marL="0" marR="0" indent="0" algn="l" defTabSz="914400" rtl="0" eaLnBrk="1" fontAlgn="base" latinLnBrk="0" hangingPunct="1">
              <a:lnSpc>
                <a:spcPct val="100000"/>
              </a:lnSpc>
              <a:spcBef>
                <a:spcPct val="30000"/>
              </a:spcBef>
              <a:spcAft>
                <a:spcPct val="0"/>
              </a:spcAft>
              <a:buClrTx/>
              <a:buSzTx/>
              <a:buFont typeface="Arial" pitchFamily="34" charset="0"/>
              <a:buChar char="•"/>
              <a:tabLst/>
              <a:defRPr/>
            </a:pPr>
            <a:r>
              <a:rPr lang="fr-BE" i="0" dirty="0" smtClean="0"/>
              <a:t>GGDC/SBC:</a:t>
            </a:r>
            <a:r>
              <a:rPr lang="fr-BE" i="0" baseline="0" dirty="0" smtClean="0"/>
              <a:t> focus on national </a:t>
            </a:r>
            <a:r>
              <a:rPr lang="fr-BE" i="0" baseline="0" dirty="0" err="1" smtClean="0"/>
              <a:t>policies</a:t>
            </a:r>
            <a:r>
              <a:rPr lang="fr-BE" i="0" baseline="0" dirty="0" smtClean="0"/>
              <a:t> but of course </a:t>
            </a:r>
            <a:r>
              <a:rPr lang="fr-BE" i="0" baseline="0" dirty="0" err="1" smtClean="0"/>
              <a:t>taking</a:t>
            </a:r>
            <a:r>
              <a:rPr lang="fr-BE" i="0" baseline="0" dirty="0" smtClean="0"/>
              <a:t> </a:t>
            </a:r>
            <a:r>
              <a:rPr lang="fr-BE" i="0" baseline="0" dirty="0" err="1" smtClean="0"/>
              <a:t>into</a:t>
            </a:r>
            <a:r>
              <a:rPr lang="fr-BE" i="0" baseline="0" dirty="0" smtClean="0"/>
              <a:t> </a:t>
            </a:r>
            <a:r>
              <a:rPr lang="fr-BE" i="0" baseline="0" dirty="0" err="1" smtClean="0"/>
              <a:t>account</a:t>
            </a:r>
            <a:r>
              <a:rPr lang="fr-BE" i="0" baseline="0" dirty="0" smtClean="0"/>
              <a:t> the situation of </a:t>
            </a:r>
            <a:r>
              <a:rPr lang="fr-BE" i="0" baseline="0" dirty="0" err="1" smtClean="0"/>
              <a:t>fragility</a:t>
            </a:r>
            <a:r>
              <a:rPr lang="fr-BE" i="0" baseline="0" dirty="0" smtClean="0"/>
              <a:t> for </a:t>
            </a:r>
            <a:r>
              <a:rPr lang="fr-BE" i="0" baseline="0" dirty="0" err="1" smtClean="0"/>
              <a:t>SBCs</a:t>
            </a:r>
            <a:r>
              <a:rPr lang="fr-BE" i="0" baseline="0" dirty="0" smtClean="0"/>
              <a:t>: </a:t>
            </a:r>
            <a:r>
              <a:rPr lang="fr-BE" i="0" u="sng" baseline="0" dirty="0" err="1" smtClean="0"/>
              <a:t>restoring</a:t>
            </a:r>
            <a:r>
              <a:rPr lang="fr-BE" i="0" u="sng" baseline="0" dirty="0" smtClean="0"/>
              <a:t> vital state </a:t>
            </a:r>
            <a:r>
              <a:rPr lang="fr-BE" i="0" u="sng" baseline="0" dirty="0" err="1" smtClean="0"/>
              <a:t>functions</a:t>
            </a:r>
            <a:r>
              <a:rPr lang="fr-BE" i="0" u="sng" baseline="0" dirty="0" smtClean="0"/>
              <a:t> and basic social services</a:t>
            </a:r>
            <a:r>
              <a:rPr lang="fr-BE" i="0" baseline="0" dirty="0" smtClean="0"/>
              <a:t>.</a:t>
            </a:r>
          </a:p>
          <a:p>
            <a:pPr marL="0" marR="0" indent="0" algn="l" defTabSz="914400" rtl="0" eaLnBrk="1" fontAlgn="base" latinLnBrk="0" hangingPunct="1">
              <a:lnSpc>
                <a:spcPct val="100000"/>
              </a:lnSpc>
              <a:spcBef>
                <a:spcPct val="30000"/>
              </a:spcBef>
              <a:spcAft>
                <a:spcPct val="0"/>
              </a:spcAft>
              <a:buClrTx/>
              <a:buSzTx/>
              <a:buFont typeface="Arial" pitchFamily="34" charset="0"/>
              <a:buNone/>
              <a:tabLst/>
              <a:defRPr/>
            </a:pPr>
            <a:endParaRPr lang="fr-BE" i="0" dirty="0" smtClean="0"/>
          </a:p>
          <a:p>
            <a:pPr marL="0" marR="0" indent="0" algn="l" defTabSz="914400" rtl="0" eaLnBrk="1" fontAlgn="base" latinLnBrk="0" hangingPunct="1">
              <a:lnSpc>
                <a:spcPct val="100000"/>
              </a:lnSpc>
              <a:spcBef>
                <a:spcPct val="30000"/>
              </a:spcBef>
              <a:spcAft>
                <a:spcPct val="0"/>
              </a:spcAft>
              <a:buClrTx/>
              <a:buSzTx/>
              <a:buFont typeface="Arial" pitchFamily="34" charset="0"/>
              <a:buNone/>
              <a:tabLst/>
              <a:defRPr/>
            </a:pPr>
            <a:r>
              <a:rPr lang="fr-BE" i="0" dirty="0" smtClean="0"/>
              <a:t>Note </a:t>
            </a:r>
            <a:r>
              <a:rPr lang="fr-BE" i="0" dirty="0" err="1" smtClean="0"/>
              <a:t>that</a:t>
            </a:r>
            <a:r>
              <a:rPr lang="fr-BE" i="0" dirty="0" smtClean="0"/>
              <a:t> for </a:t>
            </a:r>
            <a:r>
              <a:rPr lang="fr-BE" i="0" dirty="0" err="1" smtClean="0"/>
              <a:t>interlinked</a:t>
            </a:r>
            <a:r>
              <a:rPr lang="fr-BE" i="0" dirty="0" smtClean="0"/>
              <a:t> </a:t>
            </a:r>
            <a:r>
              <a:rPr lang="fr-BE" i="0" dirty="0" err="1" smtClean="0"/>
              <a:t>sectors</a:t>
            </a:r>
            <a:endParaRPr lang="en-GB" i="0" dirty="0" smtClean="0"/>
          </a:p>
          <a:p>
            <a:pPr>
              <a:buFont typeface="Arial" pitchFamily="34" charset="0"/>
              <a:buChar char="•"/>
            </a:pPr>
            <a:endParaRPr lang="de-DE"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39809B6-6B05-4E94-8AC3-187A999FBEF5}" type="slidenum">
              <a:rPr lang="en-US"/>
              <a:pPr/>
              <a:t>12</a:t>
            </a:fld>
            <a:endParaRPr lang="en-US"/>
          </a:p>
        </p:txBody>
      </p:sp>
      <p:sp>
        <p:nvSpPr>
          <p:cNvPr id="1019906" name="Rectangle 2"/>
          <p:cNvSpPr>
            <a:spLocks noGrp="1" noRot="1" noChangeAspect="1" noChangeArrowheads="1" noTextEdit="1"/>
          </p:cNvSpPr>
          <p:nvPr>
            <p:ph type="sldImg"/>
          </p:nvPr>
        </p:nvSpPr>
        <p:spPr>
          <a:ln/>
        </p:spPr>
      </p:sp>
      <p:sp>
        <p:nvSpPr>
          <p:cNvPr id="1019907" name="Rectangle 3"/>
          <p:cNvSpPr>
            <a:spLocks noGrp="1" noChangeArrowheads="1"/>
          </p:cNvSpPr>
          <p:nvPr>
            <p:ph type="body" idx="1"/>
          </p:nvPr>
        </p:nvSpPr>
        <p:spPr/>
        <p:txBody>
          <a:bodyPr/>
          <a:lstStyle/>
          <a:p>
            <a:endParaRPr lang="pt-B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13</a:t>
            </a:fld>
            <a:endParaRPr lang="en-GB"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GB" dirty="0"/>
          </a:p>
        </p:txBody>
      </p:sp>
      <p:sp>
        <p:nvSpPr>
          <p:cNvPr id="4" name="Espace réservé du numéro de diapositive 3"/>
          <p:cNvSpPr>
            <a:spLocks noGrp="1"/>
          </p:cNvSpPr>
          <p:nvPr>
            <p:ph type="sldNum" sz="quarter" idx="10"/>
          </p:nvPr>
        </p:nvSpPr>
        <p:spPr/>
        <p:txBody>
          <a:bodyPr/>
          <a:lstStyle/>
          <a:p>
            <a:fld id="{0D581910-1000-4934-A4DB-C00CB7F3B0B7}" type="slidenum">
              <a:rPr lang="en-GB" smtClean="0"/>
              <a:pPr/>
              <a:t>14</a:t>
            </a:fld>
            <a:endParaRPr lang="en-GB"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noProof="0" dirty="0" smtClean="0"/>
              <a:t>What</a:t>
            </a:r>
            <a:r>
              <a:rPr lang="en-GB" baseline="0" noProof="0" dirty="0" smtClean="0"/>
              <a:t> the guidelines require is a comprehensive overview of the policy formulation process in the country:</a:t>
            </a:r>
          </a:p>
          <a:p>
            <a:endParaRPr lang="en-GB" baseline="0" noProof="0" dirty="0" smtClean="0"/>
          </a:p>
          <a:p>
            <a:r>
              <a:rPr lang="en-GB" baseline="0" noProof="0" dirty="0" smtClean="0"/>
              <a:t>It supposes a good understanding of the political situation, of the main actors in the policy making, of the interest groups in the country and of the administrative mechanisms to formulate and follow up policies.</a:t>
            </a:r>
          </a:p>
          <a:p>
            <a:endParaRPr lang="en-GB" baseline="0" noProof="0" dirty="0" smtClean="0"/>
          </a:p>
          <a:p>
            <a:r>
              <a:rPr lang="en-GB" baseline="0" noProof="0" dirty="0" smtClean="0"/>
              <a:t>It is important to have a good understanding of this framework for assessing what can possibly be achieved with a BS programme and to set a baseline to monitor it. </a:t>
            </a:r>
          </a:p>
          <a:p>
            <a:endParaRPr lang="en-GB" baseline="0" noProof="0" dirty="0" smtClean="0"/>
          </a:p>
          <a:p>
            <a:r>
              <a:rPr lang="en-GB" b="1" baseline="0" noProof="0" dirty="0" smtClean="0"/>
              <a:t>Important message</a:t>
            </a:r>
            <a:r>
              <a:rPr lang="en-GB" baseline="0" noProof="0" dirty="0" smtClean="0"/>
              <a:t>: this can not be achieved  maintaining  a continuous policy dialogue with the government, the main stakeholders and the other donors. </a:t>
            </a:r>
          </a:p>
          <a:p>
            <a:endParaRPr lang="en-GB" baseline="0" noProof="0" dirty="0" smtClean="0"/>
          </a:p>
          <a:p>
            <a:r>
              <a:rPr lang="en-GB" baseline="0" noProof="0" dirty="0" smtClean="0"/>
              <a:t>Important message:  this requires a good acquaintance with </a:t>
            </a:r>
          </a:p>
          <a:p>
            <a:endParaRPr lang="en-GB" noProof="0"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15</a:t>
            </a:fld>
            <a:endParaRPr lang="en-GB"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noProof="0" dirty="0" smtClean="0"/>
              <a:t>This comes from the</a:t>
            </a:r>
            <a:r>
              <a:rPr lang="en-GB" baseline="0" noProof="0" dirty="0" smtClean="0"/>
              <a:t> previous SPPS guidelines of 2007 (box p. 70) and remains entirely valid.</a:t>
            </a:r>
            <a:endParaRPr lang="en-GB" noProof="0"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16</a:t>
            </a:fld>
            <a:endParaRPr lang="en-GB"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ClrTx/>
              <a:buNone/>
            </a:pPr>
            <a:r>
              <a:rPr lang="en-GB" sz="2000" i="0" dirty="0" smtClean="0"/>
              <a:t>Insist that</a:t>
            </a:r>
            <a:r>
              <a:rPr lang="en-GB" sz="2000" i="0" baseline="0" dirty="0" smtClean="0"/>
              <a:t> the analysis of the relevance </a:t>
            </a:r>
            <a:r>
              <a:rPr lang="en-GB" sz="2000" i="0" dirty="0" smtClean="0"/>
              <a:t> </a:t>
            </a:r>
          </a:p>
          <a:p>
            <a:pPr lvl="1">
              <a:buClrTx/>
              <a:buFont typeface="Wingdings" pitchFamily="2" charset="2"/>
              <a:buChar char="ü"/>
            </a:pPr>
            <a:r>
              <a:rPr lang="en-GB" sz="1800" b="0" dirty="0" smtClean="0"/>
              <a:t>Will</a:t>
            </a:r>
            <a:r>
              <a:rPr lang="en-GB" sz="1800" b="0" baseline="0" dirty="0" smtClean="0"/>
              <a:t> generally</a:t>
            </a:r>
            <a:r>
              <a:rPr lang="en-GB" sz="1800" b="0" dirty="0" smtClean="0"/>
              <a:t> be based on existing documentation (policy documents, documents of governmental and non governmental stakeholders, analysis by donors and think tanks)</a:t>
            </a:r>
          </a:p>
          <a:p>
            <a:pPr lvl="1">
              <a:buClrTx/>
              <a:buFont typeface="Wingdings" pitchFamily="2" charset="2"/>
              <a:buChar char="ü"/>
            </a:pPr>
            <a:r>
              <a:rPr lang="en-GB" sz="1800" b="0" dirty="0" smtClean="0"/>
              <a:t>Would immensely benefit from the existence of a policy dialogue </a:t>
            </a:r>
          </a:p>
          <a:p>
            <a:pPr lvl="0">
              <a:buClrTx/>
              <a:buNone/>
            </a:pPr>
            <a:endParaRPr lang="en-GB" sz="1000" b="0" dirty="0" smtClean="0"/>
          </a:p>
          <a:p>
            <a:pPr lvl="0">
              <a:buClrTx/>
              <a:buNone/>
            </a:pPr>
            <a:r>
              <a:rPr lang="en-GB" sz="1000" b="0" dirty="0" smtClean="0"/>
              <a:t>Examples of questions to assess relevance</a:t>
            </a:r>
          </a:p>
          <a:p>
            <a:pPr lvl="0">
              <a:buClrTx/>
              <a:buFont typeface="Wingdings" pitchFamily="2" charset="2"/>
              <a:buChar char="ü"/>
            </a:pPr>
            <a:r>
              <a:rPr lang="en-GB" sz="1000" b="0" dirty="0" smtClean="0"/>
              <a:t>To what extent does the policy contribute to sustainable and inclusive growth? (Business environment, employment, productivity, social policies with long term impact on inclusive growth)</a:t>
            </a:r>
          </a:p>
          <a:p>
            <a:pPr lvl="0">
              <a:buClrTx/>
              <a:buFont typeface="Wingdings" pitchFamily="2" charset="2"/>
              <a:buChar char="ü"/>
            </a:pPr>
            <a:r>
              <a:rPr lang="en-GB" sz="1000" b="0" dirty="0" smtClean="0"/>
              <a:t>Do growth stimulating policies include social protection measures or ensure that growth is inclusive? </a:t>
            </a:r>
          </a:p>
          <a:p>
            <a:pPr lvl="0">
              <a:buClrTx/>
              <a:buFont typeface="Wingdings" pitchFamily="2" charset="2"/>
              <a:buChar char="ü"/>
            </a:pPr>
            <a:r>
              <a:rPr lang="en-GB" sz="1000" b="0" i="0" dirty="0" smtClean="0"/>
              <a:t>Do policies contribute to protection and sustainable use of natural resources?</a:t>
            </a:r>
          </a:p>
          <a:p>
            <a:pPr lvl="0">
              <a:buClrTx/>
              <a:buFont typeface="Wingdings" pitchFamily="2" charset="2"/>
              <a:buChar char="ü"/>
            </a:pPr>
            <a:r>
              <a:rPr lang="en-GB" sz="1000" b="0" dirty="0" smtClean="0"/>
              <a:t>Do sector policies aim at improving inclusive access to public services</a:t>
            </a:r>
          </a:p>
          <a:p>
            <a:pPr lvl="0">
              <a:buClrTx/>
              <a:buFont typeface="Wingdings" pitchFamily="2" charset="2"/>
              <a:buChar char="ü"/>
            </a:pPr>
            <a:r>
              <a:rPr lang="en-GB" sz="1000" b="0" dirty="0" smtClean="0"/>
              <a:t>To what extent does the policy aim at strengthening domestic accountability and national control mechanisms? </a:t>
            </a:r>
          </a:p>
          <a:p>
            <a:pPr lvl="0">
              <a:buClrTx/>
              <a:buFont typeface="Wingdings" pitchFamily="2" charset="2"/>
              <a:buChar char="ü"/>
            </a:pPr>
            <a:r>
              <a:rPr lang="en-GB" sz="1000" b="0" dirty="0" smtClean="0"/>
              <a:t>Does the policy aim at progress in crosscutting areas?</a:t>
            </a:r>
            <a:endParaRPr lang="en-GB" sz="1000" b="0" i="0" dirty="0" smtClean="0"/>
          </a:p>
          <a:p>
            <a:endParaRPr lang="en-GB" noProof="0" dirty="0" smtClean="0"/>
          </a:p>
          <a:p>
            <a:endParaRPr lang="en-GB" noProof="0"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17</a:t>
            </a:fld>
            <a:endParaRPr lang="en-GB"/>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fr-BE" baseline="0" noProof="0" dirty="0" err="1" smtClean="0"/>
              <a:t>Track</a:t>
            </a:r>
            <a:r>
              <a:rPr lang="fr-BE" baseline="0" noProof="0" dirty="0" smtClean="0"/>
              <a:t> record </a:t>
            </a:r>
            <a:r>
              <a:rPr lang="fr-BE" baseline="0" noProof="0" dirty="0" err="1" smtClean="0"/>
              <a:t>can</a:t>
            </a:r>
            <a:r>
              <a:rPr lang="fr-BE" baseline="0" noProof="0" dirty="0" smtClean="0"/>
              <a:t> </a:t>
            </a:r>
            <a:r>
              <a:rPr lang="fr-BE" baseline="0" noProof="0" dirty="0" err="1" smtClean="0"/>
              <a:t>be</a:t>
            </a:r>
            <a:r>
              <a:rPr lang="fr-BE" baseline="0" noProof="0" dirty="0" smtClean="0"/>
              <a:t> </a:t>
            </a:r>
            <a:r>
              <a:rPr lang="fr-BE" baseline="0" noProof="0" dirty="0" err="1" smtClean="0"/>
              <a:t>inferred</a:t>
            </a:r>
            <a:r>
              <a:rPr lang="fr-BE" baseline="0" noProof="0" dirty="0" smtClean="0"/>
              <a:t> </a:t>
            </a:r>
            <a:r>
              <a:rPr lang="fr-BE" baseline="0" noProof="0" dirty="0" err="1" smtClean="0"/>
              <a:t>from</a:t>
            </a:r>
            <a:r>
              <a:rPr lang="fr-BE" baseline="0" noProof="0" dirty="0" smtClean="0"/>
              <a:t> </a:t>
            </a:r>
            <a:r>
              <a:rPr lang="en-GB" sz="1000" i="0" dirty="0" smtClean="0"/>
              <a:t>previous policy reviews, and analysis of trend in overall performance.</a:t>
            </a:r>
            <a:endParaRPr lang="en-GB" baseline="0" noProof="0" dirty="0" smtClean="0"/>
          </a:p>
        </p:txBody>
      </p:sp>
      <p:sp>
        <p:nvSpPr>
          <p:cNvPr id="4" name="Slide Number Placeholder 3"/>
          <p:cNvSpPr>
            <a:spLocks noGrp="1"/>
          </p:cNvSpPr>
          <p:nvPr>
            <p:ph type="sldNum" sz="quarter" idx="10"/>
          </p:nvPr>
        </p:nvSpPr>
        <p:spPr/>
        <p:txBody>
          <a:bodyPr/>
          <a:lstStyle/>
          <a:p>
            <a:fld id="{0D581910-1000-4934-A4DB-C00CB7F3B0B7}" type="slidenum">
              <a:rPr lang="en-GB" smtClean="0"/>
              <a:pPr/>
              <a:t>18</a:t>
            </a:fld>
            <a:endParaRPr lang="en-GB"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1" indent="0" algn="l" defTabSz="914400" rtl="0" eaLnBrk="1" fontAlgn="base" latinLnBrk="0" hangingPunct="1">
              <a:lnSpc>
                <a:spcPct val="100000"/>
              </a:lnSpc>
              <a:spcBef>
                <a:spcPct val="30000"/>
              </a:spcBef>
              <a:spcAft>
                <a:spcPct val="0"/>
              </a:spcAft>
              <a:buClrTx/>
              <a:buSzTx/>
              <a:buFontTx/>
              <a:buNone/>
              <a:tabLst/>
              <a:defRPr/>
            </a:pPr>
            <a:r>
              <a:rPr lang="en-GB" sz="1800" dirty="0" smtClean="0">
                <a:solidFill>
                  <a:srgbClr val="FF0000"/>
                </a:solidFill>
              </a:rPr>
              <a:t>Is there an move towards evidence based policy formulation and decision making? Or is the lack of reliable data undermining the policy programme and the possibility to monitor it? </a:t>
            </a:r>
          </a:p>
          <a:p>
            <a:endParaRPr lang="en-GB" baseline="0" noProof="0" dirty="0" smtClean="0"/>
          </a:p>
        </p:txBody>
      </p:sp>
      <p:sp>
        <p:nvSpPr>
          <p:cNvPr id="4" name="Slide Number Placeholder 3"/>
          <p:cNvSpPr>
            <a:spLocks noGrp="1"/>
          </p:cNvSpPr>
          <p:nvPr>
            <p:ph type="sldNum" sz="quarter" idx="10"/>
          </p:nvPr>
        </p:nvSpPr>
        <p:spPr/>
        <p:txBody>
          <a:bodyPr/>
          <a:lstStyle/>
          <a:p>
            <a:fld id="{0D581910-1000-4934-A4DB-C00CB7F3B0B7}" type="slidenum">
              <a:rPr lang="en-GB" smtClean="0"/>
              <a:pPr/>
              <a:t>19</a:t>
            </a:fld>
            <a:endParaRPr lang="en-GB"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fr-BE" dirty="0" smtClean="0"/>
              <a:t>When concluding this </a:t>
            </a:r>
            <a:r>
              <a:rPr lang="fr-BE" dirty="0" err="1" smtClean="0"/>
              <a:t>buzz</a:t>
            </a:r>
            <a:r>
              <a:rPr lang="en-GB" baseline="0" dirty="0" smtClean="0"/>
              <a:t> with the participants</a:t>
            </a:r>
          </a:p>
          <a:p>
            <a:pPr>
              <a:buFont typeface="Wingdings" pitchFamily="2" charset="2"/>
              <a:buChar char="Ø"/>
            </a:pPr>
            <a:r>
              <a:rPr lang="fr-BE" baseline="0" dirty="0" smtClean="0"/>
              <a:t> note </a:t>
            </a:r>
            <a:r>
              <a:rPr lang="fr-BE" baseline="0" dirty="0" err="1" smtClean="0"/>
              <a:t>which</a:t>
            </a:r>
            <a:r>
              <a:rPr lang="fr-BE" baseline="0" dirty="0" smtClean="0"/>
              <a:t>  information </a:t>
            </a:r>
            <a:r>
              <a:rPr lang="fr-BE" baseline="0" dirty="0" err="1" smtClean="0"/>
              <a:t>they</a:t>
            </a:r>
            <a:r>
              <a:rPr lang="fr-BE" baseline="0" dirty="0" smtClean="0"/>
              <a:t> </a:t>
            </a:r>
            <a:r>
              <a:rPr lang="fr-BE" baseline="0" dirty="0" err="1" smtClean="0"/>
              <a:t>consider</a:t>
            </a:r>
            <a:r>
              <a:rPr lang="fr-BE" baseline="0" dirty="0" smtClean="0"/>
              <a:t> important  and </a:t>
            </a:r>
            <a:r>
              <a:rPr lang="fr-BE" baseline="0" dirty="0" err="1" smtClean="0"/>
              <a:t>later</a:t>
            </a:r>
            <a:r>
              <a:rPr lang="fr-BE" baseline="0" dirty="0" smtClean="0"/>
              <a:t> in the course </a:t>
            </a:r>
            <a:r>
              <a:rPr lang="fr-BE" baseline="0" dirty="0" err="1" smtClean="0"/>
              <a:t>when</a:t>
            </a:r>
            <a:r>
              <a:rPr lang="fr-BE" baseline="0" dirty="0" smtClean="0"/>
              <a:t> </a:t>
            </a:r>
            <a:r>
              <a:rPr lang="fr-BE" baseline="0" dirty="0" err="1" smtClean="0"/>
              <a:t>explaining</a:t>
            </a:r>
            <a:r>
              <a:rPr lang="fr-BE" baseline="0" dirty="0" smtClean="0"/>
              <a:t> </a:t>
            </a:r>
            <a:r>
              <a:rPr lang="fr-BE" baseline="0" dirty="0" err="1" smtClean="0"/>
              <a:t>what</a:t>
            </a:r>
            <a:r>
              <a:rPr lang="fr-BE" baseline="0" dirty="0" smtClean="0"/>
              <a:t> </a:t>
            </a:r>
            <a:r>
              <a:rPr lang="fr-BE" baseline="0" dirty="0" err="1" smtClean="0"/>
              <a:t>should</a:t>
            </a:r>
            <a:r>
              <a:rPr lang="fr-BE" baseline="0" dirty="0" smtClean="0"/>
              <a:t> </a:t>
            </a:r>
            <a:r>
              <a:rPr lang="fr-BE" baseline="0" dirty="0" err="1" smtClean="0"/>
              <a:t>include</a:t>
            </a:r>
            <a:r>
              <a:rPr lang="fr-BE" baseline="0" dirty="0" smtClean="0"/>
              <a:t> a good </a:t>
            </a:r>
            <a:r>
              <a:rPr lang="fr-BE" baseline="0" dirty="0" err="1" smtClean="0"/>
              <a:t>policy</a:t>
            </a:r>
            <a:r>
              <a:rPr lang="fr-BE" baseline="0" dirty="0" smtClean="0"/>
              <a:t> document, check </a:t>
            </a:r>
            <a:r>
              <a:rPr lang="fr-BE" baseline="0" dirty="0" err="1" smtClean="0"/>
              <a:t>with</a:t>
            </a:r>
            <a:r>
              <a:rPr lang="fr-BE" baseline="0" dirty="0" smtClean="0"/>
              <a:t> </a:t>
            </a:r>
            <a:r>
              <a:rPr lang="fr-BE" baseline="0" dirty="0" err="1" smtClean="0"/>
              <a:t>them</a:t>
            </a:r>
            <a:r>
              <a:rPr lang="fr-BE" baseline="0" dirty="0" smtClean="0"/>
              <a:t> </a:t>
            </a:r>
            <a:r>
              <a:rPr lang="fr-BE" baseline="0" dirty="0" err="1" smtClean="0"/>
              <a:t>what</a:t>
            </a:r>
            <a:r>
              <a:rPr lang="fr-BE" baseline="0" dirty="0" smtClean="0"/>
              <a:t> </a:t>
            </a:r>
            <a:r>
              <a:rPr lang="fr-BE" baseline="0" dirty="0" err="1" smtClean="0"/>
              <a:t>they</a:t>
            </a:r>
            <a:r>
              <a:rPr lang="fr-BE" baseline="0" dirty="0" smtClean="0"/>
              <a:t> have </a:t>
            </a:r>
            <a:r>
              <a:rPr lang="fr-BE" baseline="0" dirty="0" err="1" smtClean="0"/>
              <a:t>missed</a:t>
            </a:r>
            <a:r>
              <a:rPr lang="fr-BE" baseline="0" dirty="0" smtClean="0"/>
              <a:t>.</a:t>
            </a:r>
          </a:p>
          <a:p>
            <a:pPr>
              <a:buFont typeface="Wingdings" pitchFamily="2" charset="2"/>
              <a:buChar char="Ø"/>
            </a:pPr>
            <a:r>
              <a:rPr lang="fr-BE" baseline="0" dirty="0" smtClean="0"/>
              <a:t> </a:t>
            </a:r>
            <a:r>
              <a:rPr lang="fr-BE" baseline="0" dirty="0" err="1" smtClean="0"/>
              <a:t>insist</a:t>
            </a:r>
            <a:r>
              <a:rPr lang="fr-BE" baseline="0" dirty="0" smtClean="0"/>
              <a:t> </a:t>
            </a:r>
            <a:r>
              <a:rPr lang="fr-BE" baseline="0" dirty="0" err="1" smtClean="0"/>
              <a:t>that</a:t>
            </a:r>
            <a:r>
              <a:rPr lang="fr-BE" baseline="0" dirty="0" smtClean="0"/>
              <a:t> the issue </a:t>
            </a:r>
            <a:r>
              <a:rPr lang="fr-BE" baseline="0" dirty="0" err="1" smtClean="0"/>
              <a:t>is</a:t>
            </a:r>
            <a:r>
              <a:rPr lang="fr-BE" baseline="0" dirty="0" smtClean="0"/>
              <a:t> not </a:t>
            </a:r>
            <a:r>
              <a:rPr lang="fr-BE" baseline="0" dirty="0" err="1" smtClean="0"/>
              <a:t>just</a:t>
            </a:r>
            <a:r>
              <a:rPr lang="fr-BE" baseline="0" dirty="0" smtClean="0"/>
              <a:t>   </a:t>
            </a:r>
            <a:r>
              <a:rPr lang="fr-BE" b="0" baseline="0" dirty="0" smtClean="0"/>
              <a:t>«</a:t>
            </a:r>
            <a:r>
              <a:rPr lang="fr-BE" b="1" baseline="0" dirty="0" err="1" smtClean="0"/>
              <a:t>could</a:t>
            </a:r>
            <a:r>
              <a:rPr lang="fr-BE" b="1" baseline="0" dirty="0" smtClean="0"/>
              <a:t> </a:t>
            </a:r>
            <a:r>
              <a:rPr lang="fr-BE" b="1" baseline="0" dirty="0" err="1" smtClean="0"/>
              <a:t>this</a:t>
            </a:r>
            <a:r>
              <a:rPr lang="fr-BE" b="1" baseline="0" dirty="0" smtClean="0"/>
              <a:t> </a:t>
            </a:r>
            <a:r>
              <a:rPr lang="fr-BE" b="1" baseline="0" dirty="0" err="1" smtClean="0"/>
              <a:t>policy</a:t>
            </a:r>
            <a:r>
              <a:rPr lang="fr-BE" b="1" baseline="0" dirty="0" smtClean="0"/>
              <a:t> </a:t>
            </a:r>
            <a:r>
              <a:rPr lang="fr-BE" b="1" baseline="0" dirty="0" err="1" smtClean="0"/>
              <a:t>be</a:t>
            </a:r>
            <a:r>
              <a:rPr lang="fr-BE" b="1" baseline="0" dirty="0" smtClean="0"/>
              <a:t> </a:t>
            </a:r>
            <a:r>
              <a:rPr lang="fr-BE" b="1" baseline="0" dirty="0" err="1" smtClean="0"/>
              <a:t>supported</a:t>
            </a:r>
            <a:r>
              <a:rPr lang="fr-BE" b="1" baseline="0" dirty="0" smtClean="0"/>
              <a:t> </a:t>
            </a:r>
            <a:r>
              <a:rPr lang="fr-BE" b="1" baseline="0" dirty="0" err="1" smtClean="0"/>
              <a:t>with</a:t>
            </a:r>
            <a:r>
              <a:rPr lang="fr-BE" b="1" baseline="0" dirty="0" smtClean="0"/>
              <a:t> BS?»  </a:t>
            </a:r>
            <a:r>
              <a:rPr lang="fr-BE" b="0" baseline="0" dirty="0" smtClean="0"/>
              <a:t>but   «</a:t>
            </a:r>
            <a:r>
              <a:rPr lang="fr-BE" b="1" baseline="0" dirty="0" err="1" smtClean="0"/>
              <a:t>is</a:t>
            </a:r>
            <a:r>
              <a:rPr lang="fr-BE" b="1" baseline="0" dirty="0" smtClean="0"/>
              <a:t> </a:t>
            </a:r>
            <a:r>
              <a:rPr lang="en-GB" sz="1000" b="1" kern="1200" baseline="0" dirty="0" smtClean="0">
                <a:solidFill>
                  <a:schemeClr val="tx1"/>
                </a:solidFill>
                <a:latin typeface="Arial" pitchFamily="34" charset="0"/>
                <a:ea typeface="+mn-ea"/>
                <a:cs typeface="+mn-cs"/>
              </a:rPr>
              <a:t>BS the most appropriate aid modality to support this policy</a:t>
            </a:r>
            <a:r>
              <a:rPr lang="fr-BE" b="1" baseline="0" dirty="0" smtClean="0"/>
              <a:t> ?</a:t>
            </a:r>
            <a:r>
              <a:rPr lang="fr-BE" b="0" baseline="0" dirty="0" smtClean="0"/>
              <a:t>  »</a:t>
            </a:r>
            <a:r>
              <a:rPr lang="en-GB" sz="1000" b="0" kern="1200" baseline="0" dirty="0" smtClean="0">
                <a:solidFill>
                  <a:schemeClr val="tx1"/>
                </a:solidFill>
                <a:latin typeface="Arial" pitchFamily="34" charset="0"/>
                <a:ea typeface="+mn-ea"/>
                <a:cs typeface="+mn-cs"/>
              </a:rPr>
              <a:t>.</a:t>
            </a:r>
            <a:endParaRPr lang="fr-BE" b="0" dirty="0" smtClean="0"/>
          </a:p>
        </p:txBody>
      </p:sp>
      <p:sp>
        <p:nvSpPr>
          <p:cNvPr id="4" name="Slide Number Placeholder 3"/>
          <p:cNvSpPr>
            <a:spLocks noGrp="1"/>
          </p:cNvSpPr>
          <p:nvPr>
            <p:ph type="sldNum" sz="quarter" idx="10"/>
          </p:nvPr>
        </p:nvSpPr>
        <p:spPr/>
        <p:txBody>
          <a:bodyPr/>
          <a:lstStyle/>
          <a:p>
            <a:fld id="{0D581910-1000-4934-A4DB-C00CB7F3B0B7}" type="slidenum">
              <a:rPr lang="en-GB" smtClean="0"/>
              <a:pPr/>
              <a:t>2</a:t>
            </a:fld>
            <a:endParaRPr lang="en-GB"/>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baseline="0" noProof="0" dirty="0" smtClean="0"/>
              <a:t>Available performance assessment frameworks can be:</a:t>
            </a:r>
          </a:p>
          <a:p>
            <a:r>
              <a:rPr lang="en-GB" baseline="0" noProof="0" dirty="0" smtClean="0"/>
              <a:t>Budget programme in some countries (South Africa e.g.)</a:t>
            </a:r>
          </a:p>
          <a:p>
            <a:r>
              <a:rPr lang="en-GB" baseline="0" noProof="0" dirty="0" smtClean="0"/>
              <a:t>PRSP progress reviews, etc.</a:t>
            </a:r>
          </a:p>
        </p:txBody>
      </p:sp>
      <p:sp>
        <p:nvSpPr>
          <p:cNvPr id="4" name="Slide Number Placeholder 3"/>
          <p:cNvSpPr>
            <a:spLocks noGrp="1"/>
          </p:cNvSpPr>
          <p:nvPr>
            <p:ph type="sldNum" sz="quarter" idx="10"/>
          </p:nvPr>
        </p:nvSpPr>
        <p:spPr/>
        <p:txBody>
          <a:bodyPr/>
          <a:lstStyle/>
          <a:p>
            <a:fld id="{0D581910-1000-4934-A4DB-C00CB7F3B0B7}" type="slidenum">
              <a:rPr lang="en-GB" smtClean="0"/>
              <a:pPr/>
              <a:t>20</a:t>
            </a:fld>
            <a:endParaRPr lang="en-GB"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noProof="0" dirty="0" smtClean="0"/>
              <a:t>Question</a:t>
            </a:r>
            <a:r>
              <a:rPr lang="en-GB" baseline="0" noProof="0" dirty="0" smtClean="0"/>
              <a:t> for discussion:</a:t>
            </a:r>
          </a:p>
          <a:p>
            <a:endParaRPr lang="en-GB" baseline="0" noProof="0" dirty="0" smtClean="0"/>
          </a:p>
          <a:p>
            <a:r>
              <a:rPr lang="en-GB" baseline="0" noProof="0" dirty="0" smtClean="0"/>
              <a:t>Should progress be measured by the </a:t>
            </a:r>
            <a:r>
              <a:rPr lang="en-GB" b="1" baseline="0" noProof="0" dirty="0" smtClean="0"/>
              <a:t>process</a:t>
            </a:r>
            <a:r>
              <a:rPr lang="en-GB" baseline="0" noProof="0" dirty="0" smtClean="0"/>
              <a:t> of policy implementation or by the </a:t>
            </a:r>
            <a:r>
              <a:rPr lang="en-GB" b="1" baseline="0" noProof="0" dirty="0" smtClean="0"/>
              <a:t>results</a:t>
            </a:r>
            <a:r>
              <a:rPr lang="en-GB" baseline="0" noProof="0" dirty="0" smtClean="0"/>
              <a:t> of the implementation of the policy?</a:t>
            </a:r>
            <a:endParaRPr lang="en-GB" noProof="0"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21</a:t>
            </a:fld>
            <a:endParaRPr lang="en-GB"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1">
              <a:buClrTx/>
              <a:buFont typeface="Wingdings" pitchFamily="2" charset="2"/>
              <a:buNone/>
            </a:pPr>
            <a:r>
              <a:rPr lang="fr-FR" sz="1600" noProof="0" dirty="0" smtClean="0"/>
              <a:t>Questions</a:t>
            </a:r>
            <a:r>
              <a:rPr lang="fr-FR" sz="1600" baseline="0" noProof="0" dirty="0" smtClean="0"/>
              <a:t> éventuelles à discuter</a:t>
            </a:r>
            <a:endParaRPr lang="fr-FR" sz="1600" noProof="0" dirty="0" smtClean="0"/>
          </a:p>
          <a:p>
            <a:pPr lvl="1">
              <a:buClrTx/>
              <a:buFont typeface="Wingdings" pitchFamily="2" charset="2"/>
              <a:buChar char="§"/>
            </a:pPr>
            <a:r>
              <a:rPr lang="fr-FR" sz="1600" noProof="0" dirty="0" smtClean="0"/>
              <a:t>Appropriation et</a:t>
            </a:r>
            <a:r>
              <a:rPr lang="fr-FR" sz="1600" i="0" noProof="0" dirty="0" smtClean="0"/>
              <a:t> acceptation de la politique. Est-ce similaire? L’un est-il possible sans l’autre ? L’appropriation </a:t>
            </a:r>
            <a:r>
              <a:rPr lang="fr-FR" sz="1600" noProof="0" dirty="0" smtClean="0"/>
              <a:t>(par le gouvernement) </a:t>
            </a:r>
            <a:r>
              <a:rPr lang="fr-FR" sz="1600" i="0" noProof="0" dirty="0" smtClean="0"/>
              <a:t>sans acceptation (par les autres parties prenantes) est-elle conforme aux critères de pertinence ?</a:t>
            </a:r>
          </a:p>
          <a:p>
            <a:pPr lvl="1">
              <a:buClrTx/>
              <a:buFont typeface="Wingdings" pitchFamily="2" charset="2"/>
              <a:buChar char="§"/>
            </a:pPr>
            <a:r>
              <a:rPr lang="fr-FR" sz="1600" i="0" noProof="0" dirty="0" smtClean="0"/>
              <a:t>Poids différent de l’objectif global de la gouvernance démocratique et des valeurs fondamentales dans l’évaluation des différents types </a:t>
            </a:r>
            <a:r>
              <a:rPr lang="fr-FR" sz="1600" noProof="0" dirty="0" smtClean="0"/>
              <a:t>de</a:t>
            </a:r>
            <a:r>
              <a:rPr lang="fr-FR" sz="1600" i="0" noProof="0" dirty="0" smtClean="0"/>
              <a:t> contrats (CBGD, CCAE, CRS).  Quelles sont les implications </a:t>
            </a:r>
            <a:r>
              <a:rPr lang="fr-FR" sz="1600" noProof="0" dirty="0" smtClean="0"/>
              <a:t>pour l’</a:t>
            </a:r>
            <a:r>
              <a:rPr lang="fr-FR" sz="1600" i="0" noProof="0" dirty="0" smtClean="0"/>
              <a:t>A</a:t>
            </a:r>
            <a:r>
              <a:rPr lang="fr-FR" sz="1600" noProof="0" dirty="0" smtClean="0"/>
              <a:t>B?</a:t>
            </a:r>
          </a:p>
          <a:p>
            <a:pPr lvl="1">
              <a:buClrTx/>
              <a:buFont typeface="Wingdings" pitchFamily="2" charset="2"/>
              <a:buChar char="§"/>
            </a:pPr>
            <a:r>
              <a:rPr lang="fr-FR" sz="1600" noProof="0" dirty="0" smtClean="0"/>
              <a:t>Suivi des progrès de la politique. Qu’en est-il si une politique a été mise en œuvre conformément au programme mais n’a pas produit les effets </a:t>
            </a:r>
            <a:r>
              <a:rPr lang="fr-FR" sz="1600" dirty="0" smtClean="0"/>
              <a:t>attendu</a:t>
            </a:r>
            <a:r>
              <a:rPr lang="fr-FR" sz="1600" noProof="0" dirty="0" smtClean="0"/>
              <a:t>s ?</a:t>
            </a:r>
          </a:p>
          <a:p>
            <a:pPr lvl="1">
              <a:buClrTx/>
              <a:buFont typeface="Wingdings" pitchFamily="2" charset="2"/>
              <a:buChar char="§"/>
            </a:pPr>
            <a:r>
              <a:rPr lang="fr-FR" sz="1600" noProof="0" dirty="0" smtClean="0"/>
              <a:t>Comment démontrer l’éligibilité pour les secteurs interdépendants ?</a:t>
            </a:r>
          </a:p>
          <a:p>
            <a:endParaRPr lang="en-GB"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22</a:t>
            </a:fld>
            <a:endParaRPr lang="en-GB"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Espace réservé de l'image des diapositives 1"/>
          <p:cNvSpPr>
            <a:spLocks noGrp="1" noRot="1" noChangeAspect="1" noTextEdit="1"/>
          </p:cNvSpPr>
          <p:nvPr>
            <p:ph type="sldImg"/>
          </p:nvPr>
        </p:nvSpPr>
        <p:spPr>
          <a:ln/>
        </p:spPr>
      </p:sp>
      <p:sp>
        <p:nvSpPr>
          <p:cNvPr id="60419" name="Espace réservé des commentaires 2"/>
          <p:cNvSpPr>
            <a:spLocks noGrp="1"/>
          </p:cNvSpPr>
          <p:nvPr>
            <p:ph type="body" idx="1"/>
          </p:nvPr>
        </p:nvSpPr>
        <p:spPr>
          <a:noFill/>
        </p:spPr>
        <p:txBody>
          <a:bodyPr/>
          <a:lstStyle/>
          <a:p>
            <a:endParaRPr lang="fr-FR" dirty="0" smtClean="0"/>
          </a:p>
        </p:txBody>
      </p:sp>
      <p:sp>
        <p:nvSpPr>
          <p:cNvPr id="60420" name="Espace réservé du numéro de diapositive 3"/>
          <p:cNvSpPr>
            <a:spLocks noGrp="1"/>
          </p:cNvSpPr>
          <p:nvPr>
            <p:ph type="sldNum" sz="quarter" idx="5"/>
          </p:nvPr>
        </p:nvSpPr>
        <p:spPr>
          <a:noFill/>
          <a:ln>
            <a:miter lim="800000"/>
            <a:headEnd/>
            <a:tailEnd/>
          </a:ln>
        </p:spPr>
        <p:txBody>
          <a:bodyPr/>
          <a:lstStyle/>
          <a:p>
            <a:fld id="{57001CF1-88F9-4096-8E35-E9FC3BB6023D}" type="slidenum">
              <a:rPr lang="en-GB" smtClean="0"/>
              <a:pPr/>
              <a:t>23</a:t>
            </a:fld>
            <a:endParaRPr lang="en-GB"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3</a:t>
            </a:fld>
            <a:endParaRPr lang="en-GB"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648EC23-7EC4-4827-9686-DE9B6FCD4A6C}" type="slidenum">
              <a:rPr lang="en-US"/>
              <a:pPr/>
              <a:t>4</a:t>
            </a:fld>
            <a:endParaRPr lang="en-US"/>
          </a:p>
        </p:txBody>
      </p:sp>
      <p:sp>
        <p:nvSpPr>
          <p:cNvPr id="1026050" name="Rectangle 2"/>
          <p:cNvSpPr>
            <a:spLocks noGrp="1" noRot="1" noChangeAspect="1" noChangeArrowheads="1" noTextEdit="1"/>
          </p:cNvSpPr>
          <p:nvPr>
            <p:ph type="sldImg"/>
          </p:nvPr>
        </p:nvSpPr>
        <p:spPr>
          <a:xfrm>
            <a:off x="941388" y="747713"/>
            <a:ext cx="4916487" cy="3689350"/>
          </a:xfrm>
          <a:ln/>
        </p:spPr>
      </p:sp>
      <p:sp>
        <p:nvSpPr>
          <p:cNvPr id="1026051" name="Rectangle 3"/>
          <p:cNvSpPr>
            <a:spLocks noGrp="1" noChangeArrowheads="1"/>
          </p:cNvSpPr>
          <p:nvPr>
            <p:ph type="body" idx="1"/>
          </p:nvPr>
        </p:nvSpPr>
        <p:spPr>
          <a:xfrm>
            <a:off x="906357" y="4690269"/>
            <a:ext cx="4984962" cy="4443413"/>
          </a:xfrm>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GB" sz="1000" b="0" i="0" noProof="0" dirty="0" smtClean="0"/>
              <a:t>The definition of public policy refers</a:t>
            </a:r>
            <a:r>
              <a:rPr lang="en-GB" sz="1000" b="0" i="0" baseline="0" noProof="0" dirty="0" smtClean="0"/>
              <a:t> to </a:t>
            </a:r>
            <a:r>
              <a:rPr lang="en-GB" sz="1000" b="0" i="0" noProof="0" dirty="0" smtClean="0"/>
              <a:t>the state.</a:t>
            </a:r>
            <a:r>
              <a:rPr lang="en-GB" sz="1000" b="0" i="0" baseline="0" noProof="0" dirty="0" smtClean="0"/>
              <a:t> Therefore, although this is not essential for the present module, it may be useful, for the sake of general culture or to answer a question, to remind the most widely accepted definition of the state and its implications:</a:t>
            </a:r>
            <a:endParaRPr lang="en-GB" sz="1000" b="0" i="0" noProof="0" dirty="0" smtClean="0"/>
          </a:p>
          <a:p>
            <a:pPr marL="0" marR="0" indent="0" algn="l" defTabSz="914400" rtl="0" eaLnBrk="1" fontAlgn="base" latinLnBrk="0" hangingPunct="1">
              <a:lnSpc>
                <a:spcPct val="100000"/>
              </a:lnSpc>
              <a:spcBef>
                <a:spcPct val="30000"/>
              </a:spcBef>
              <a:spcAft>
                <a:spcPct val="0"/>
              </a:spcAft>
              <a:buClrTx/>
              <a:buSzTx/>
              <a:buFontTx/>
              <a:buNone/>
              <a:tabLst/>
              <a:defRPr/>
            </a:pPr>
            <a:endParaRPr lang="en-GB" sz="1000" b="0" i="0" noProof="0" dirty="0" smtClean="0"/>
          </a:p>
          <a:p>
            <a:pPr marL="0" marR="0" indent="0" algn="l" defTabSz="914400" rtl="0" eaLnBrk="1" fontAlgn="base" latinLnBrk="0" hangingPunct="1">
              <a:lnSpc>
                <a:spcPct val="100000"/>
              </a:lnSpc>
              <a:spcBef>
                <a:spcPct val="30000"/>
              </a:spcBef>
              <a:spcAft>
                <a:spcPct val="0"/>
              </a:spcAft>
              <a:buClrTx/>
              <a:buSzTx/>
              <a:buFontTx/>
              <a:buNone/>
              <a:tabLst/>
              <a:defRPr/>
            </a:pPr>
            <a:r>
              <a:rPr lang="en-GB" sz="1000" b="0" i="0" noProof="0" dirty="0" smtClean="0"/>
              <a:t>«</a:t>
            </a:r>
            <a:r>
              <a:rPr lang="en-GB" sz="1000" i="1" noProof="0" dirty="0" smtClean="0"/>
              <a:t>A state is a human community that (successfully) claims the monopoly of the legitimate use of physical force within a given territory</a:t>
            </a:r>
            <a:r>
              <a:rPr lang="en-GB" sz="1000" b="0" i="1" noProof="0" dirty="0" smtClean="0"/>
              <a:t> </a:t>
            </a:r>
            <a:r>
              <a:rPr lang="en-GB" sz="1000" b="0" i="0" noProof="0" dirty="0" smtClean="0"/>
              <a:t>» (Max Weber, 1919, </a:t>
            </a:r>
            <a:r>
              <a:rPr lang="en-GB" sz="1000" b="0" i="1" noProof="0" dirty="0" smtClean="0"/>
              <a:t>The Politics of Vocation</a:t>
            </a:r>
            <a:r>
              <a:rPr lang="en-GB" sz="1000" b="0" i="0" noProof="0" dirty="0" smtClean="0"/>
              <a:t>)</a:t>
            </a:r>
          </a:p>
          <a:p>
            <a:pPr marL="0" marR="0" indent="0" algn="l" defTabSz="914400" rtl="0" eaLnBrk="1" fontAlgn="base" latinLnBrk="0" hangingPunct="1">
              <a:lnSpc>
                <a:spcPct val="100000"/>
              </a:lnSpc>
              <a:spcBef>
                <a:spcPct val="30000"/>
              </a:spcBef>
              <a:spcAft>
                <a:spcPct val="0"/>
              </a:spcAft>
              <a:buClrTx/>
              <a:buSzTx/>
              <a:buFontTx/>
              <a:buNone/>
              <a:tabLst/>
              <a:defRPr/>
            </a:pPr>
            <a:r>
              <a:rPr lang="en-GB" sz="1000" b="0" i="0" noProof="0" dirty="0" smtClean="0"/>
              <a:t>Contains </a:t>
            </a:r>
            <a:r>
              <a:rPr lang="fr-BE" sz="1000" b="0" i="0" noProof="0" dirty="0" smtClean="0"/>
              <a:t>important</a:t>
            </a:r>
            <a:r>
              <a:rPr lang="en-GB" sz="1000" b="0" i="0" noProof="0" dirty="0" smtClean="0"/>
              <a:t> concepts:</a:t>
            </a:r>
          </a:p>
          <a:p>
            <a:pPr marL="0" marR="0" indent="0" algn="l" defTabSz="914400" rtl="0" eaLnBrk="1" fontAlgn="base" latinLnBrk="0" hangingPunct="1">
              <a:lnSpc>
                <a:spcPct val="100000"/>
              </a:lnSpc>
              <a:spcBef>
                <a:spcPct val="30000"/>
              </a:spcBef>
              <a:spcAft>
                <a:spcPct val="0"/>
              </a:spcAft>
              <a:buClrTx/>
              <a:buSzTx/>
              <a:buFont typeface="Arial" pitchFamily="34" charset="0"/>
              <a:buChar char="•"/>
              <a:tabLst/>
              <a:defRPr/>
            </a:pPr>
            <a:r>
              <a:rPr lang="en-GB" sz="1000" b="0" i="0" noProof="0" dirty="0" smtClean="0"/>
              <a:t> Recourse to physical</a:t>
            </a:r>
            <a:r>
              <a:rPr lang="en-GB" sz="1000" b="0" i="0" baseline="0" noProof="0" dirty="0" smtClean="0"/>
              <a:t> force. Many institutions have a power of coercion on some individuals or groups (family, school, enterprises, …) but they are not allowed to use physical force (put in jail, to kill, to take income or property , etc…)</a:t>
            </a:r>
          </a:p>
          <a:p>
            <a:pPr marL="0" marR="0" indent="0" algn="l" defTabSz="914400" rtl="0" eaLnBrk="1" fontAlgn="base" latinLnBrk="0" hangingPunct="1">
              <a:lnSpc>
                <a:spcPct val="100000"/>
              </a:lnSpc>
              <a:spcBef>
                <a:spcPct val="30000"/>
              </a:spcBef>
              <a:spcAft>
                <a:spcPct val="0"/>
              </a:spcAft>
              <a:buClrTx/>
              <a:buSzTx/>
              <a:buFont typeface="Arial" pitchFamily="34" charset="0"/>
              <a:buChar char="•"/>
              <a:tabLst/>
              <a:defRPr/>
            </a:pPr>
            <a:r>
              <a:rPr lang="en-GB" sz="1000" b="0" i="0" baseline="0" noProof="0" dirty="0" smtClean="0"/>
              <a:t> Monopoly: only the state  may use physical force.</a:t>
            </a:r>
          </a:p>
          <a:p>
            <a:pPr marL="0" marR="0" indent="0" algn="l" defTabSz="914400" rtl="0" eaLnBrk="1" fontAlgn="base" latinLnBrk="0" hangingPunct="1">
              <a:lnSpc>
                <a:spcPct val="100000"/>
              </a:lnSpc>
              <a:spcBef>
                <a:spcPct val="30000"/>
              </a:spcBef>
              <a:spcAft>
                <a:spcPct val="0"/>
              </a:spcAft>
              <a:buClrTx/>
              <a:buSzTx/>
              <a:buFont typeface="Arial" pitchFamily="34" charset="0"/>
              <a:buChar char="•"/>
              <a:tabLst/>
              <a:defRPr/>
            </a:pPr>
            <a:r>
              <a:rPr lang="en-GB" sz="1000" b="0" i="0" baseline="0" noProof="0" dirty="0" smtClean="0"/>
              <a:t> Legitimate (does not mean legal): The monopoly of violence is attributed to the state (at least to a state under the rule of law, which is the case we are interested in) to be used in the interest of the community </a:t>
            </a:r>
            <a:endParaRPr lang="en-GB" sz="1000" b="0" i="0" noProof="0" dirty="0" smtClean="0"/>
          </a:p>
          <a:p>
            <a:endParaRPr lang="en-GB" sz="1000" b="1" noProof="0" dirty="0" smtClean="0"/>
          </a:p>
          <a:p>
            <a:endParaRPr lang="de-DE"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GB" u="sng" noProof="0" dirty="0" smtClean="0"/>
              <a:t>Strategy/formulation</a:t>
            </a:r>
            <a:r>
              <a:rPr lang="en-GB" u="sng" baseline="0" noProof="0" dirty="0" smtClean="0"/>
              <a:t> involves</a:t>
            </a:r>
            <a:r>
              <a:rPr lang="en-GB" baseline="0" noProof="0" dirty="0" smtClean="0"/>
              <a:t>:</a:t>
            </a:r>
          </a:p>
          <a:p>
            <a:r>
              <a:rPr lang="en-GB" baseline="0" noProof="0" dirty="0" smtClean="0"/>
              <a:t>Political dimension: taking up the aspirations and the needs of the populations to define the situation the policy should aim at and the changes to bring to the present situation in order to move in the direction of the new better situation.</a:t>
            </a:r>
          </a:p>
          <a:p>
            <a:r>
              <a:rPr lang="en-GB" baseline="0" noProof="0" dirty="0" smtClean="0"/>
              <a:t>Economic and social dimensions: analysis of the prevailing economic and social environment and constraints (</a:t>
            </a:r>
            <a:r>
              <a:rPr lang="en-GB" b="0" i="1" u="sng" baseline="0" noProof="0" dirty="0" smtClean="0"/>
              <a:t>notably economic stability and macrofinancial sustainability</a:t>
            </a:r>
            <a:r>
              <a:rPr lang="en-GB" baseline="0" noProof="0" dirty="0" smtClean="0"/>
              <a:t>). </a:t>
            </a:r>
          </a:p>
          <a:p>
            <a:r>
              <a:rPr lang="en-GB" baseline="0" noProof="0" dirty="0" smtClean="0"/>
              <a:t>Identification of macroeconomic strategies (including monetary/exchange rate  policy).</a:t>
            </a:r>
          </a:p>
          <a:p>
            <a:r>
              <a:rPr lang="en-GB" baseline="0" noProof="0" dirty="0" smtClean="0"/>
              <a:t>Identification of the necessary adaptations to the legal and regulatory framework. Costing the policies.</a:t>
            </a:r>
          </a:p>
          <a:p>
            <a:r>
              <a:rPr lang="fr-BE" u="sng" baseline="0" noProof="0" dirty="0" smtClean="0"/>
              <a:t>Budget preparation</a:t>
            </a:r>
            <a:r>
              <a:rPr lang="fr-BE" baseline="0" noProof="0" dirty="0" smtClean="0"/>
              <a:t>:</a:t>
            </a:r>
            <a:endParaRPr lang="en-GB" baseline="0" noProof="0" dirty="0" smtClean="0"/>
          </a:p>
          <a:p>
            <a:r>
              <a:rPr lang="fr-BE" baseline="0" noProof="0" dirty="0" smtClean="0"/>
              <a:t>The budget is the main instrument available to a government for implementing  its policy. </a:t>
            </a:r>
          </a:p>
          <a:p>
            <a:r>
              <a:rPr lang="fr-BE" baseline="0" noProof="0" dirty="0" smtClean="0"/>
              <a:t>Will be analysed in depth in module 3.</a:t>
            </a:r>
          </a:p>
          <a:p>
            <a:r>
              <a:rPr lang="fr-BE" u="sng" baseline="0" noProof="0" dirty="0" smtClean="0"/>
              <a:t>Public Finance Management</a:t>
            </a:r>
            <a:r>
              <a:rPr lang="fr-BE" baseline="0" noProof="0" dirty="0" smtClean="0"/>
              <a:t>:</a:t>
            </a:r>
            <a:endParaRPr lang="en-GB" baseline="0" noProof="0" dirty="0" smtClean="0"/>
          </a:p>
          <a:p>
            <a:r>
              <a:rPr lang="fr-BE" baseline="0" noProof="0" dirty="0" smtClean="0"/>
              <a:t>Guarantees that the ressources are allocated in conformity with the budget and lead to effective public services delivery.</a:t>
            </a:r>
            <a:endParaRPr lang="en-GB" baseline="0" noProof="0" dirty="0" smtClean="0"/>
          </a:p>
          <a:p>
            <a:endParaRPr lang="en-GB" baseline="0" noProof="0" dirty="0" smtClean="0"/>
          </a:p>
          <a:p>
            <a:r>
              <a:rPr lang="fr-BE" baseline="0" noProof="0" dirty="0" smtClean="0"/>
              <a:t>Note: this slide to be used to explain relevance and credibility of the policy</a:t>
            </a:r>
            <a:endParaRPr lang="en-GB" baseline="0" noProof="0" dirty="0" smtClean="0"/>
          </a:p>
          <a:p>
            <a:endParaRPr lang="en-GB" noProof="0"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5</a:t>
            </a:fld>
            <a:endParaRPr lang="en-GB"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BE"/>
          </a:p>
        </p:txBody>
      </p:sp>
      <p:sp>
        <p:nvSpPr>
          <p:cNvPr id="4" name="Espace réservé du numéro de diapositive 3"/>
          <p:cNvSpPr>
            <a:spLocks noGrp="1"/>
          </p:cNvSpPr>
          <p:nvPr>
            <p:ph type="sldNum" sz="quarter" idx="10"/>
          </p:nvPr>
        </p:nvSpPr>
        <p:spPr/>
        <p:txBody>
          <a:bodyPr/>
          <a:lstStyle/>
          <a:p>
            <a:fld id="{0D581910-1000-4934-A4DB-C00CB7F3B0B7}" type="slidenum">
              <a:rPr lang="en-GB" smtClean="0"/>
              <a:pPr/>
              <a:t>6</a:t>
            </a:fld>
            <a:endParaRPr lang="en-GB"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7</a:t>
            </a:fld>
            <a:endParaRPr lang="en-GB"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648EC23-7EC4-4827-9686-DE9B6FCD4A6C}" type="slidenum">
              <a:rPr lang="en-US"/>
              <a:pPr/>
              <a:t>8</a:t>
            </a:fld>
            <a:endParaRPr lang="en-US"/>
          </a:p>
        </p:txBody>
      </p:sp>
      <p:sp>
        <p:nvSpPr>
          <p:cNvPr id="1026050" name="Rectangle 2"/>
          <p:cNvSpPr>
            <a:spLocks noGrp="1" noRot="1" noChangeAspect="1" noChangeArrowheads="1" noTextEdit="1"/>
          </p:cNvSpPr>
          <p:nvPr>
            <p:ph type="sldImg"/>
          </p:nvPr>
        </p:nvSpPr>
        <p:spPr>
          <a:xfrm>
            <a:off x="941388" y="747713"/>
            <a:ext cx="4916487" cy="3689350"/>
          </a:xfrm>
          <a:ln/>
        </p:spPr>
      </p:sp>
      <p:sp>
        <p:nvSpPr>
          <p:cNvPr id="1026051" name="Rectangle 3"/>
          <p:cNvSpPr>
            <a:spLocks noGrp="1" noChangeArrowheads="1"/>
          </p:cNvSpPr>
          <p:nvPr>
            <p:ph type="body" idx="1"/>
          </p:nvPr>
        </p:nvSpPr>
        <p:spPr>
          <a:xfrm>
            <a:off x="906357" y="4690269"/>
            <a:ext cx="4984962" cy="4443413"/>
          </a:xfrm>
        </p:spPr>
        <p:txBody>
          <a:bodyPr/>
          <a:lstStyle/>
          <a:p>
            <a:r>
              <a:rPr lang="de-DE" dirty="0" err="1" smtClean="0"/>
              <a:t>Remind</a:t>
            </a:r>
            <a:r>
              <a:rPr lang="de-DE" dirty="0" smtClean="0"/>
              <a:t>: </a:t>
            </a:r>
            <a:r>
              <a:rPr lang="de-DE" dirty="0" err="1" smtClean="0"/>
              <a:t>absence</a:t>
            </a:r>
            <a:r>
              <a:rPr lang="de-DE" dirty="0" smtClean="0"/>
              <a:t> </a:t>
            </a:r>
            <a:r>
              <a:rPr lang="de-DE" dirty="0" err="1" smtClean="0"/>
              <a:t>of</a:t>
            </a:r>
            <a:r>
              <a:rPr lang="de-DE" dirty="0" smtClean="0"/>
              <a:t> </a:t>
            </a:r>
            <a:r>
              <a:rPr lang="de-DE" dirty="0" err="1" smtClean="0"/>
              <a:t>ownership</a:t>
            </a:r>
            <a:r>
              <a:rPr lang="de-DE" dirty="0" smtClean="0"/>
              <a:t> </a:t>
            </a:r>
            <a:r>
              <a:rPr lang="de-DE" dirty="0" err="1" smtClean="0"/>
              <a:t>has</a:t>
            </a:r>
            <a:r>
              <a:rPr lang="de-DE" dirty="0" smtClean="0"/>
              <a:t> </a:t>
            </a:r>
            <a:r>
              <a:rPr lang="de-DE" dirty="0" err="1" smtClean="0"/>
              <a:t>been</a:t>
            </a:r>
            <a:r>
              <a:rPr lang="de-DE" dirty="0" smtClean="0"/>
              <a:t> </a:t>
            </a:r>
            <a:r>
              <a:rPr lang="de-DE" dirty="0" err="1" smtClean="0"/>
              <a:t>the</a:t>
            </a:r>
            <a:r>
              <a:rPr lang="de-DE" dirty="0" smtClean="0"/>
              <a:t> </a:t>
            </a:r>
            <a:r>
              <a:rPr lang="de-DE" dirty="0" err="1" smtClean="0"/>
              <a:t>major</a:t>
            </a:r>
            <a:r>
              <a:rPr lang="de-DE" dirty="0" smtClean="0"/>
              <a:t> </a:t>
            </a:r>
            <a:r>
              <a:rPr lang="de-DE" dirty="0" err="1" smtClean="0"/>
              <a:t>cause</a:t>
            </a:r>
            <a:r>
              <a:rPr lang="de-DE" dirty="0" smtClean="0"/>
              <a:t> </a:t>
            </a:r>
            <a:r>
              <a:rPr lang="de-DE" dirty="0" err="1" smtClean="0"/>
              <a:t>of</a:t>
            </a:r>
            <a:r>
              <a:rPr lang="de-DE" dirty="0" smtClean="0"/>
              <a:t> </a:t>
            </a:r>
            <a:r>
              <a:rPr lang="de-DE" dirty="0" err="1" smtClean="0"/>
              <a:t>failure</a:t>
            </a:r>
            <a:r>
              <a:rPr lang="de-DE" baseline="0" dirty="0" smtClean="0"/>
              <a:t> </a:t>
            </a:r>
            <a:r>
              <a:rPr lang="de-DE" baseline="0" dirty="0" err="1" smtClean="0"/>
              <a:t>of</a:t>
            </a:r>
            <a:r>
              <a:rPr lang="de-DE" baseline="0" dirty="0" smtClean="0"/>
              <a:t> </a:t>
            </a:r>
            <a:r>
              <a:rPr lang="de-DE" baseline="0" dirty="0" err="1" smtClean="0"/>
              <a:t>structural</a:t>
            </a:r>
            <a:r>
              <a:rPr lang="de-DE" baseline="0" dirty="0" smtClean="0"/>
              <a:t> </a:t>
            </a:r>
            <a:r>
              <a:rPr lang="de-DE" baseline="0" dirty="0" err="1" smtClean="0"/>
              <a:t>adjustments</a:t>
            </a:r>
            <a:r>
              <a:rPr lang="de-DE" baseline="0" dirty="0" smtClean="0"/>
              <a:t> </a:t>
            </a:r>
            <a:endParaRPr lang="de-DE"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8AF8689-C900-4B6B-9105-4A517639F82C}" type="slidenum">
              <a:rPr lang="en-US"/>
              <a:pPr/>
              <a:t>9</a:t>
            </a:fld>
            <a:endParaRPr lang="en-US"/>
          </a:p>
        </p:txBody>
      </p:sp>
      <p:sp>
        <p:nvSpPr>
          <p:cNvPr id="1034242" name="Rectangle 2"/>
          <p:cNvSpPr>
            <a:spLocks noGrp="1" noRot="1" noChangeAspect="1" noChangeArrowheads="1" noTextEdit="1"/>
          </p:cNvSpPr>
          <p:nvPr>
            <p:ph type="sldImg"/>
          </p:nvPr>
        </p:nvSpPr>
        <p:spPr>
          <a:xfrm>
            <a:off x="1092200" y="860425"/>
            <a:ext cx="4614863" cy="3462338"/>
          </a:xfrm>
          <a:ln w="12700" cap="flat">
            <a:solidFill>
              <a:schemeClr val="tx1"/>
            </a:solidFill>
          </a:ln>
        </p:spPr>
      </p:sp>
      <p:sp>
        <p:nvSpPr>
          <p:cNvPr id="1034243" name="Rectangle 3"/>
          <p:cNvSpPr>
            <a:spLocks noGrp="1" noChangeArrowheads="1"/>
          </p:cNvSpPr>
          <p:nvPr>
            <p:ph type="body" idx="1"/>
          </p:nvPr>
        </p:nvSpPr>
        <p:spPr>
          <a:xfrm>
            <a:off x="906357" y="4686840"/>
            <a:ext cx="4983389" cy="4436555"/>
          </a:xfrm>
          <a:ln/>
        </p:spPr>
        <p:txBody>
          <a:bodyPr lIns="94910" tIns="46621" rIns="94910" bIns="46621"/>
          <a:lstStyle/>
          <a:p>
            <a:r>
              <a:rPr lang="fr-BE" dirty="0" smtClean="0"/>
              <a:t>GFP Gestion des Finances</a:t>
            </a:r>
            <a:r>
              <a:rPr lang="fr-BE" baseline="0" dirty="0" smtClean="0"/>
              <a:t> Publiques</a:t>
            </a:r>
            <a:endParaRPr lang="en-GB"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a:spLocks noChangeArrowheads="1"/>
          </p:cNvSpPr>
          <p:nvPr/>
        </p:nvSpPr>
        <p:spPr bwMode="auto">
          <a:xfrm>
            <a:off x="0" y="981075"/>
            <a:ext cx="9180513" cy="5876925"/>
          </a:xfrm>
          <a:prstGeom prst="rect">
            <a:avLst/>
          </a:prstGeom>
          <a:solidFill>
            <a:srgbClr val="0F5494"/>
          </a:solidFill>
          <a:ln w="25400" algn="ctr">
            <a:solidFill>
              <a:srgbClr val="0F5494"/>
            </a:solidFill>
            <a:miter lim="800000"/>
            <a:headEnd/>
            <a:tailEnd/>
          </a:ln>
          <a:effectLst>
            <a:outerShdw dist="23000" dir="5400000" rotWithShape="0">
              <a:srgbClr val="000000">
                <a:alpha val="34999"/>
              </a:srgbClr>
            </a:outerShdw>
          </a:effectLst>
        </p:spPr>
        <p:txBody>
          <a:bodyPr anchor="ctr"/>
          <a:lstStyle/>
          <a:p>
            <a:pPr algn="ctr" defTabSz="457200" fontAlgn="auto">
              <a:spcBef>
                <a:spcPts val="0"/>
              </a:spcBef>
              <a:spcAft>
                <a:spcPts val="0"/>
              </a:spcAft>
              <a:defRPr/>
            </a:pPr>
            <a:endParaRPr lang="en-US" sz="1800" dirty="0">
              <a:solidFill>
                <a:schemeClr val="lt1"/>
              </a:solidFill>
              <a:latin typeface="+mn-lt"/>
            </a:endParaRPr>
          </a:p>
        </p:txBody>
      </p:sp>
      <p:pic>
        <p:nvPicPr>
          <p:cNvPr id="3086" name="Picture 6" descr="LOGO CE-EN-quadri.eps"/>
          <p:cNvPicPr>
            <a:picLocks noChangeAspect="1"/>
          </p:cNvPicPr>
          <p:nvPr/>
        </p:nvPicPr>
        <p:blipFill>
          <a:blip r:embed="rId2" cstate="print"/>
          <a:srcRect/>
          <a:stretch>
            <a:fillRect/>
          </a:stretch>
        </p:blipFill>
        <p:spPr bwMode="auto">
          <a:xfrm>
            <a:off x="3957638" y="258763"/>
            <a:ext cx="1436687" cy="998537"/>
          </a:xfrm>
          <a:prstGeom prst="rect">
            <a:avLst/>
          </a:prstGeom>
          <a:noFill/>
          <a:ln w="9525">
            <a:noFill/>
            <a:miter lim="800000"/>
            <a:headEnd/>
            <a:tailEnd/>
          </a:ln>
        </p:spPr>
      </p:pic>
      <p:sp>
        <p:nvSpPr>
          <p:cNvPr id="3076" name="Rectangle 4"/>
          <p:cNvSpPr>
            <a:spLocks noGrp="1" noChangeArrowheads="1"/>
          </p:cNvSpPr>
          <p:nvPr>
            <p:ph type="ctrTitle"/>
          </p:nvPr>
        </p:nvSpPr>
        <p:spPr>
          <a:xfrm>
            <a:off x="3995738" y="2565400"/>
            <a:ext cx="5040312" cy="790575"/>
          </a:xfrm>
        </p:spPr>
        <p:txBody>
          <a:bodyPr/>
          <a:lstStyle>
            <a:lvl1pPr marL="3175">
              <a:defRPr sz="7600">
                <a:solidFill>
                  <a:srgbClr val="FFD624"/>
                </a:solidFill>
              </a:defRPr>
            </a:lvl1pPr>
          </a:lstStyle>
          <a:p>
            <a:r>
              <a:rPr lang="fr-BE"/>
              <a:t>Title</a:t>
            </a:r>
            <a:endParaRPr lang="en-GB"/>
          </a:p>
        </p:txBody>
      </p:sp>
      <p:sp>
        <p:nvSpPr>
          <p:cNvPr id="3077" name="Rectangle 5"/>
          <p:cNvSpPr>
            <a:spLocks noGrp="1" noChangeArrowheads="1"/>
          </p:cNvSpPr>
          <p:nvPr>
            <p:ph type="subTitle" idx="1"/>
          </p:nvPr>
        </p:nvSpPr>
        <p:spPr>
          <a:xfrm>
            <a:off x="611188" y="3716338"/>
            <a:ext cx="8532812" cy="1728787"/>
          </a:xfrm>
        </p:spPr>
        <p:txBody>
          <a:bodyPr/>
          <a:lstStyle>
            <a:lvl1pPr marL="0" indent="0">
              <a:buFontTx/>
              <a:buNone/>
              <a:defRPr sz="3000" b="1" i="0">
                <a:solidFill>
                  <a:schemeClr val="bg1"/>
                </a:solidFill>
              </a:defRPr>
            </a:lvl1pPr>
          </a:lstStyle>
          <a:p>
            <a:r>
              <a:rPr lang="fr-BE"/>
              <a:t>Subtitle</a:t>
            </a:r>
            <a:endParaRPr lang="en-GB"/>
          </a:p>
        </p:txBody>
      </p:sp>
      <p:sp>
        <p:nvSpPr>
          <p:cNvPr id="3078" name="Rectangle 6"/>
          <p:cNvSpPr>
            <a:spLocks noGrp="1" noChangeArrowheads="1"/>
          </p:cNvSpPr>
          <p:nvPr>
            <p:ph type="dt" sz="half" idx="2"/>
          </p:nvPr>
        </p:nvSpPr>
        <p:spPr/>
        <p:txBody>
          <a:bodyPr/>
          <a:lstStyle>
            <a:lvl1pPr>
              <a:defRPr sz="1200" b="1">
                <a:solidFill>
                  <a:schemeClr val="bg1"/>
                </a:solidFill>
                <a:latin typeface="+mn-lt"/>
              </a:defRPr>
            </a:lvl1pPr>
          </a:lstStyle>
          <a:p>
            <a:endParaRPr lang="en-GB" dirty="0"/>
          </a:p>
        </p:txBody>
      </p:sp>
      <p:sp>
        <p:nvSpPr>
          <p:cNvPr id="3079" name="Rectangle 7"/>
          <p:cNvSpPr>
            <a:spLocks noGrp="1" noChangeArrowheads="1"/>
          </p:cNvSpPr>
          <p:nvPr>
            <p:ph type="ftr" sz="quarter" idx="3"/>
          </p:nvPr>
        </p:nvSpPr>
        <p:spPr/>
        <p:txBody>
          <a:bodyPr/>
          <a:lstStyle>
            <a:lvl1pPr>
              <a:defRPr>
                <a:solidFill>
                  <a:schemeClr val="bg1"/>
                </a:solidFill>
                <a:latin typeface="+mn-lt"/>
              </a:defRPr>
            </a:lvl1pPr>
          </a:lstStyle>
          <a:p>
            <a:endParaRPr lang="en-GB" dirty="0"/>
          </a:p>
        </p:txBody>
      </p:sp>
      <p:sp>
        <p:nvSpPr>
          <p:cNvPr id="3080" name="Rectangle 8"/>
          <p:cNvSpPr>
            <a:spLocks noGrp="1" noChangeArrowheads="1"/>
          </p:cNvSpPr>
          <p:nvPr>
            <p:ph type="sldNum" sz="quarter" idx="4"/>
          </p:nvPr>
        </p:nvSpPr>
        <p:spPr/>
        <p:txBody>
          <a:bodyPr/>
          <a:lstStyle>
            <a:lvl1pPr>
              <a:defRPr>
                <a:solidFill>
                  <a:schemeClr val="bg1"/>
                </a:solidFill>
                <a:latin typeface="+mn-lt"/>
              </a:defRPr>
            </a:lvl1pPr>
          </a:lstStyle>
          <a:p>
            <a:fld id="{CF397374-FFED-4283-B087-0C6DD4EB9D19}" type="slidenum">
              <a:rPr lang="en-GB"/>
              <a:pPr/>
              <a:t>‹#›</a:t>
            </a:fld>
            <a:endParaRPr lang="en-GB" dirty="0"/>
          </a:p>
        </p:txBody>
      </p:sp>
      <p:sp>
        <p:nvSpPr>
          <p:cNvPr id="7" name="Rectangle 6"/>
          <p:cNvSpPr/>
          <p:nvPr/>
        </p:nvSpPr>
        <p:spPr>
          <a:xfrm>
            <a:off x="4267200" y="6659563"/>
            <a:ext cx="611188"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dirty="0"/>
          </a:p>
        </p:txBody>
      </p:sp>
      <p:sp>
        <p:nvSpPr>
          <p:cNvPr id="5" name="Footer Placeholder 4"/>
          <p:cNvSpPr>
            <a:spLocks noGrp="1"/>
          </p:cNvSpPr>
          <p:nvPr>
            <p:ph type="ftr" sz="quarter" idx="11"/>
          </p:nvPr>
        </p:nvSpPr>
        <p:spPr/>
        <p:txBody>
          <a:bodyPr/>
          <a:lstStyle>
            <a:lvl1pPr>
              <a:defRPr/>
            </a:lvl1pPr>
          </a:lstStyle>
          <a:p>
            <a:endParaRPr lang="en-GB" dirty="0"/>
          </a:p>
        </p:txBody>
      </p:sp>
      <p:sp>
        <p:nvSpPr>
          <p:cNvPr id="6" name="Slide Number Placeholder 5"/>
          <p:cNvSpPr>
            <a:spLocks noGrp="1"/>
          </p:cNvSpPr>
          <p:nvPr>
            <p:ph type="sldNum" sz="quarter" idx="12"/>
          </p:nvPr>
        </p:nvSpPr>
        <p:spPr/>
        <p:txBody>
          <a:bodyPr/>
          <a:lstStyle>
            <a:lvl1pPr>
              <a:defRPr/>
            </a:lvl1pPr>
          </a:lstStyle>
          <a:p>
            <a:fld id="{CB1118AE-C847-402C-9085-059A323F5C7D}" type="slidenum">
              <a:rPr lang="en-GB"/>
              <a:pPr/>
              <a:t>‹#›</a:t>
            </a:fld>
            <a:endParaRPr lang="en-GB"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5113" y="1339850"/>
            <a:ext cx="2071687" cy="46815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395288" y="1339850"/>
            <a:ext cx="6067425" cy="46815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dirty="0"/>
          </a:p>
        </p:txBody>
      </p:sp>
      <p:sp>
        <p:nvSpPr>
          <p:cNvPr id="5" name="Footer Placeholder 4"/>
          <p:cNvSpPr>
            <a:spLocks noGrp="1"/>
          </p:cNvSpPr>
          <p:nvPr>
            <p:ph type="ftr" sz="quarter" idx="11"/>
          </p:nvPr>
        </p:nvSpPr>
        <p:spPr/>
        <p:txBody>
          <a:bodyPr/>
          <a:lstStyle>
            <a:lvl1pPr>
              <a:defRPr/>
            </a:lvl1pPr>
          </a:lstStyle>
          <a:p>
            <a:endParaRPr lang="en-GB" dirty="0"/>
          </a:p>
        </p:txBody>
      </p:sp>
      <p:sp>
        <p:nvSpPr>
          <p:cNvPr id="6" name="Slide Number Placeholder 5"/>
          <p:cNvSpPr>
            <a:spLocks noGrp="1"/>
          </p:cNvSpPr>
          <p:nvPr>
            <p:ph type="sldNum" sz="quarter" idx="12"/>
          </p:nvPr>
        </p:nvSpPr>
        <p:spPr/>
        <p:txBody>
          <a:bodyPr/>
          <a:lstStyle>
            <a:lvl1pPr>
              <a:defRPr/>
            </a:lvl1pPr>
          </a:lstStyle>
          <a:p>
            <a:fld id="{ACDDF6EF-A12F-419C-A27B-ECF9C4D0DC3D}" type="slidenum">
              <a:rPr lang="en-GB"/>
              <a:pPr/>
              <a:t>‹#›</a:t>
            </a:fld>
            <a:endParaRPr lang="en-GB"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395288" y="1339850"/>
            <a:ext cx="8229600" cy="936625"/>
          </a:xfrm>
        </p:spPr>
        <p:txBody>
          <a:bodyPr/>
          <a:lstStyle/>
          <a:p>
            <a:r>
              <a:rPr lang="en-US" smtClean="0"/>
              <a:t>Click to edit Master title style</a:t>
            </a:r>
            <a:endParaRPr lang="en-GB"/>
          </a:p>
        </p:txBody>
      </p:sp>
      <p:sp>
        <p:nvSpPr>
          <p:cNvPr id="3" name="Table Placeholder 2"/>
          <p:cNvSpPr>
            <a:spLocks noGrp="1"/>
          </p:cNvSpPr>
          <p:nvPr>
            <p:ph type="tbl" idx="1"/>
          </p:nvPr>
        </p:nvSpPr>
        <p:spPr>
          <a:xfrm>
            <a:off x="457200" y="2492375"/>
            <a:ext cx="8229600" cy="3529013"/>
          </a:xfrm>
        </p:spPr>
        <p:txBody>
          <a:bodyPr/>
          <a:lstStyle/>
          <a:p>
            <a:endParaRPr lang="en-GB" dirty="0"/>
          </a:p>
        </p:txBody>
      </p:sp>
      <p:sp>
        <p:nvSpPr>
          <p:cNvPr id="4" name="Date Placeholder 3"/>
          <p:cNvSpPr>
            <a:spLocks noGrp="1"/>
          </p:cNvSpPr>
          <p:nvPr>
            <p:ph type="dt" sz="half" idx="10"/>
          </p:nvPr>
        </p:nvSpPr>
        <p:spPr>
          <a:xfrm>
            <a:off x="457200" y="6245225"/>
            <a:ext cx="2133600" cy="476250"/>
          </a:xfrm>
        </p:spPr>
        <p:txBody>
          <a:bodyPr/>
          <a:lstStyle>
            <a:lvl1pPr>
              <a:defRPr/>
            </a:lvl1pPr>
          </a:lstStyle>
          <a:p>
            <a:endParaRPr lang="en-GB" dirty="0"/>
          </a:p>
        </p:txBody>
      </p:sp>
      <p:sp>
        <p:nvSpPr>
          <p:cNvPr id="5" name="Footer Placeholder 4"/>
          <p:cNvSpPr>
            <a:spLocks noGrp="1"/>
          </p:cNvSpPr>
          <p:nvPr>
            <p:ph type="ftr" sz="quarter" idx="11"/>
          </p:nvPr>
        </p:nvSpPr>
        <p:spPr>
          <a:xfrm>
            <a:off x="3124200" y="6245225"/>
            <a:ext cx="2895600" cy="476250"/>
          </a:xfrm>
        </p:spPr>
        <p:txBody>
          <a:bodyPr/>
          <a:lstStyle>
            <a:lvl1pPr>
              <a:defRPr/>
            </a:lvl1pPr>
          </a:lstStyle>
          <a:p>
            <a:endParaRPr lang="en-GB" dirty="0"/>
          </a:p>
        </p:txBody>
      </p:sp>
      <p:sp>
        <p:nvSpPr>
          <p:cNvPr id="6" name="Slide Number Placeholder 5"/>
          <p:cNvSpPr>
            <a:spLocks noGrp="1"/>
          </p:cNvSpPr>
          <p:nvPr>
            <p:ph type="sldNum" sz="quarter" idx="12"/>
          </p:nvPr>
        </p:nvSpPr>
        <p:spPr>
          <a:xfrm>
            <a:off x="6553200" y="6245225"/>
            <a:ext cx="2133600" cy="476250"/>
          </a:xfrm>
        </p:spPr>
        <p:txBody>
          <a:bodyPr/>
          <a:lstStyle>
            <a:lvl1pPr>
              <a:defRPr/>
            </a:lvl1pPr>
          </a:lstStyle>
          <a:p>
            <a:fld id="{E3E660EA-3F67-4F0F-8CA3-0689CF6FE49B}" type="slidenum">
              <a:rPr lang="en-GB"/>
              <a:pPr/>
              <a:t>‹#›</a:t>
            </a:fld>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dirty="0"/>
          </a:p>
        </p:txBody>
      </p:sp>
      <p:sp>
        <p:nvSpPr>
          <p:cNvPr id="5" name="Footer Placeholder 4"/>
          <p:cNvSpPr>
            <a:spLocks noGrp="1"/>
          </p:cNvSpPr>
          <p:nvPr>
            <p:ph type="ftr" sz="quarter" idx="11"/>
          </p:nvPr>
        </p:nvSpPr>
        <p:spPr/>
        <p:txBody>
          <a:bodyPr/>
          <a:lstStyle>
            <a:lvl1pPr>
              <a:defRPr/>
            </a:lvl1pPr>
          </a:lstStyle>
          <a:p>
            <a:endParaRPr lang="en-GB" dirty="0"/>
          </a:p>
        </p:txBody>
      </p:sp>
      <p:sp>
        <p:nvSpPr>
          <p:cNvPr id="6" name="Slide Number Placeholder 5"/>
          <p:cNvSpPr>
            <a:spLocks noGrp="1"/>
          </p:cNvSpPr>
          <p:nvPr>
            <p:ph type="sldNum" sz="quarter" idx="12"/>
          </p:nvPr>
        </p:nvSpPr>
        <p:spPr/>
        <p:txBody>
          <a:bodyPr/>
          <a:lstStyle>
            <a:lvl1pPr>
              <a:defRPr/>
            </a:lvl1pPr>
          </a:lstStyle>
          <a:p>
            <a:fld id="{37B83C0C-BC65-4367-9B8A-060D4801009D}" type="slidenum">
              <a:rPr lang="en-GB"/>
              <a:pPr/>
              <a:t>‹#›</a:t>
            </a:fld>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GB" dirty="0"/>
          </a:p>
        </p:txBody>
      </p:sp>
      <p:sp>
        <p:nvSpPr>
          <p:cNvPr id="5" name="Footer Placeholder 4"/>
          <p:cNvSpPr>
            <a:spLocks noGrp="1"/>
          </p:cNvSpPr>
          <p:nvPr>
            <p:ph type="ftr" sz="quarter" idx="11"/>
          </p:nvPr>
        </p:nvSpPr>
        <p:spPr/>
        <p:txBody>
          <a:bodyPr/>
          <a:lstStyle>
            <a:lvl1pPr>
              <a:defRPr/>
            </a:lvl1pPr>
          </a:lstStyle>
          <a:p>
            <a:endParaRPr lang="en-GB" dirty="0"/>
          </a:p>
        </p:txBody>
      </p:sp>
      <p:sp>
        <p:nvSpPr>
          <p:cNvPr id="6" name="Slide Number Placeholder 5"/>
          <p:cNvSpPr>
            <a:spLocks noGrp="1"/>
          </p:cNvSpPr>
          <p:nvPr>
            <p:ph type="sldNum" sz="quarter" idx="12"/>
          </p:nvPr>
        </p:nvSpPr>
        <p:spPr/>
        <p:txBody>
          <a:bodyPr/>
          <a:lstStyle>
            <a:lvl1pPr>
              <a:defRPr/>
            </a:lvl1pPr>
          </a:lstStyle>
          <a:p>
            <a:fld id="{D1131744-F467-4931-A657-D41D7AA53879}" type="slidenum">
              <a:rPr lang="en-GB"/>
              <a:pPr/>
              <a:t>‹#›</a:t>
            </a:fld>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lvl1pPr>
              <a:defRPr/>
            </a:lvl1pPr>
          </a:lstStyle>
          <a:p>
            <a:endParaRPr lang="en-GB" dirty="0"/>
          </a:p>
        </p:txBody>
      </p:sp>
      <p:sp>
        <p:nvSpPr>
          <p:cNvPr id="6" name="Footer Placeholder 5"/>
          <p:cNvSpPr>
            <a:spLocks noGrp="1"/>
          </p:cNvSpPr>
          <p:nvPr>
            <p:ph type="ftr" sz="quarter" idx="11"/>
          </p:nvPr>
        </p:nvSpPr>
        <p:spPr/>
        <p:txBody>
          <a:bodyPr/>
          <a:lstStyle>
            <a:lvl1pPr>
              <a:defRPr/>
            </a:lvl1pPr>
          </a:lstStyle>
          <a:p>
            <a:endParaRPr lang="en-GB" dirty="0"/>
          </a:p>
        </p:txBody>
      </p:sp>
      <p:sp>
        <p:nvSpPr>
          <p:cNvPr id="7" name="Slide Number Placeholder 6"/>
          <p:cNvSpPr>
            <a:spLocks noGrp="1"/>
          </p:cNvSpPr>
          <p:nvPr>
            <p:ph type="sldNum" sz="quarter" idx="12"/>
          </p:nvPr>
        </p:nvSpPr>
        <p:spPr/>
        <p:txBody>
          <a:bodyPr/>
          <a:lstStyle>
            <a:lvl1pPr>
              <a:defRPr/>
            </a:lvl1pPr>
          </a:lstStyle>
          <a:p>
            <a:fld id="{698C0E1D-0405-4A7C-BA37-9F37509426C2}" type="slidenum">
              <a:rPr lang="en-GB"/>
              <a:pPr/>
              <a:t>‹#›</a:t>
            </a:fld>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lvl1pPr>
              <a:defRPr/>
            </a:lvl1pPr>
          </a:lstStyle>
          <a:p>
            <a:endParaRPr lang="en-GB" dirty="0"/>
          </a:p>
        </p:txBody>
      </p:sp>
      <p:sp>
        <p:nvSpPr>
          <p:cNvPr id="8" name="Footer Placeholder 7"/>
          <p:cNvSpPr>
            <a:spLocks noGrp="1"/>
          </p:cNvSpPr>
          <p:nvPr>
            <p:ph type="ftr" sz="quarter" idx="11"/>
          </p:nvPr>
        </p:nvSpPr>
        <p:spPr/>
        <p:txBody>
          <a:bodyPr/>
          <a:lstStyle>
            <a:lvl1pPr>
              <a:defRPr/>
            </a:lvl1pPr>
          </a:lstStyle>
          <a:p>
            <a:endParaRPr lang="en-GB" dirty="0"/>
          </a:p>
        </p:txBody>
      </p:sp>
      <p:sp>
        <p:nvSpPr>
          <p:cNvPr id="9" name="Slide Number Placeholder 8"/>
          <p:cNvSpPr>
            <a:spLocks noGrp="1"/>
          </p:cNvSpPr>
          <p:nvPr>
            <p:ph type="sldNum" sz="quarter" idx="12"/>
          </p:nvPr>
        </p:nvSpPr>
        <p:spPr/>
        <p:txBody>
          <a:bodyPr/>
          <a:lstStyle>
            <a:lvl1pPr>
              <a:defRPr/>
            </a:lvl1pPr>
          </a:lstStyle>
          <a:p>
            <a:fld id="{580502AF-40B9-4FC6-8B1E-970A2E366E37}" type="slidenum">
              <a:rPr lang="en-GB"/>
              <a:pPr/>
              <a:t>‹#›</a:t>
            </a:fld>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endParaRPr lang="en-GB" dirty="0"/>
          </a:p>
        </p:txBody>
      </p:sp>
      <p:sp>
        <p:nvSpPr>
          <p:cNvPr id="4" name="Footer Placeholder 3"/>
          <p:cNvSpPr>
            <a:spLocks noGrp="1"/>
          </p:cNvSpPr>
          <p:nvPr>
            <p:ph type="ftr" sz="quarter" idx="11"/>
          </p:nvPr>
        </p:nvSpPr>
        <p:spPr/>
        <p:txBody>
          <a:bodyPr/>
          <a:lstStyle>
            <a:lvl1pPr>
              <a:defRPr/>
            </a:lvl1pPr>
          </a:lstStyle>
          <a:p>
            <a:endParaRPr lang="en-GB" dirty="0"/>
          </a:p>
        </p:txBody>
      </p:sp>
      <p:sp>
        <p:nvSpPr>
          <p:cNvPr id="5" name="Slide Number Placeholder 4"/>
          <p:cNvSpPr>
            <a:spLocks noGrp="1"/>
          </p:cNvSpPr>
          <p:nvPr>
            <p:ph type="sldNum" sz="quarter" idx="12"/>
          </p:nvPr>
        </p:nvSpPr>
        <p:spPr/>
        <p:txBody>
          <a:bodyPr/>
          <a:lstStyle>
            <a:lvl1pPr>
              <a:defRPr/>
            </a:lvl1pPr>
          </a:lstStyle>
          <a:p>
            <a:fld id="{67B52376-05C3-49F6-9F29-C997789D0F0A}" type="slidenum">
              <a:rPr lang="en-GB"/>
              <a:pPr/>
              <a:t>‹#›</a:t>
            </a:fld>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GB" dirty="0"/>
          </a:p>
        </p:txBody>
      </p:sp>
      <p:sp>
        <p:nvSpPr>
          <p:cNvPr id="3" name="Footer Placeholder 2"/>
          <p:cNvSpPr>
            <a:spLocks noGrp="1"/>
          </p:cNvSpPr>
          <p:nvPr>
            <p:ph type="ftr" sz="quarter" idx="11"/>
          </p:nvPr>
        </p:nvSpPr>
        <p:spPr/>
        <p:txBody>
          <a:bodyPr/>
          <a:lstStyle>
            <a:lvl1pPr>
              <a:defRPr/>
            </a:lvl1pPr>
          </a:lstStyle>
          <a:p>
            <a:endParaRPr lang="en-GB" dirty="0"/>
          </a:p>
        </p:txBody>
      </p:sp>
      <p:sp>
        <p:nvSpPr>
          <p:cNvPr id="4" name="Slide Number Placeholder 3"/>
          <p:cNvSpPr>
            <a:spLocks noGrp="1"/>
          </p:cNvSpPr>
          <p:nvPr>
            <p:ph type="sldNum" sz="quarter" idx="12"/>
          </p:nvPr>
        </p:nvSpPr>
        <p:spPr/>
        <p:txBody>
          <a:bodyPr/>
          <a:lstStyle>
            <a:lvl1pPr>
              <a:defRPr/>
            </a:lvl1pPr>
          </a:lstStyle>
          <a:p>
            <a:fld id="{83282F08-E945-4099-B772-D26321793139}" type="slidenum">
              <a:rPr lang="en-GB"/>
              <a:pPr/>
              <a:t>‹#›</a:t>
            </a:fld>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dirty="0"/>
          </a:p>
        </p:txBody>
      </p:sp>
      <p:sp>
        <p:nvSpPr>
          <p:cNvPr id="6" name="Footer Placeholder 5"/>
          <p:cNvSpPr>
            <a:spLocks noGrp="1"/>
          </p:cNvSpPr>
          <p:nvPr>
            <p:ph type="ftr" sz="quarter" idx="11"/>
          </p:nvPr>
        </p:nvSpPr>
        <p:spPr/>
        <p:txBody>
          <a:bodyPr/>
          <a:lstStyle>
            <a:lvl1pPr>
              <a:defRPr/>
            </a:lvl1pPr>
          </a:lstStyle>
          <a:p>
            <a:endParaRPr lang="en-GB" dirty="0"/>
          </a:p>
        </p:txBody>
      </p:sp>
      <p:sp>
        <p:nvSpPr>
          <p:cNvPr id="7" name="Slide Number Placeholder 6"/>
          <p:cNvSpPr>
            <a:spLocks noGrp="1"/>
          </p:cNvSpPr>
          <p:nvPr>
            <p:ph type="sldNum" sz="quarter" idx="12"/>
          </p:nvPr>
        </p:nvSpPr>
        <p:spPr/>
        <p:txBody>
          <a:bodyPr/>
          <a:lstStyle>
            <a:lvl1pPr>
              <a:defRPr/>
            </a:lvl1pPr>
          </a:lstStyle>
          <a:p>
            <a:fld id="{6EAD23F8-2FEF-4843-9CDF-8BC54AFF9275}" type="slidenum">
              <a:rPr lang="en-GB"/>
              <a:pPr/>
              <a:t>‹#›</a:t>
            </a:fld>
            <a:endParaRPr lang="en-GB"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dirty="0"/>
          </a:p>
        </p:txBody>
      </p:sp>
      <p:sp>
        <p:nvSpPr>
          <p:cNvPr id="6" name="Footer Placeholder 5"/>
          <p:cNvSpPr>
            <a:spLocks noGrp="1"/>
          </p:cNvSpPr>
          <p:nvPr>
            <p:ph type="ftr" sz="quarter" idx="11"/>
          </p:nvPr>
        </p:nvSpPr>
        <p:spPr/>
        <p:txBody>
          <a:bodyPr/>
          <a:lstStyle>
            <a:lvl1pPr>
              <a:defRPr/>
            </a:lvl1pPr>
          </a:lstStyle>
          <a:p>
            <a:endParaRPr lang="en-GB" dirty="0"/>
          </a:p>
        </p:txBody>
      </p:sp>
      <p:sp>
        <p:nvSpPr>
          <p:cNvPr id="7" name="Slide Number Placeholder 6"/>
          <p:cNvSpPr>
            <a:spLocks noGrp="1"/>
          </p:cNvSpPr>
          <p:nvPr>
            <p:ph type="sldNum" sz="quarter" idx="12"/>
          </p:nvPr>
        </p:nvSpPr>
        <p:spPr/>
        <p:txBody>
          <a:bodyPr/>
          <a:lstStyle>
            <a:lvl1pPr>
              <a:defRPr/>
            </a:lvl1pPr>
          </a:lstStyle>
          <a:p>
            <a:fld id="{061DF399-8D94-4DF9-BD72-1C2803340678}" type="slidenum">
              <a:rPr lang="en-GB"/>
              <a:pPr/>
              <a:t>‹#›</a:t>
            </a:fld>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95288" y="1339850"/>
            <a:ext cx="8229600" cy="9366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GB" smtClean="0"/>
              <a:t>Title</a:t>
            </a:r>
          </a:p>
        </p:txBody>
      </p:sp>
      <p:sp>
        <p:nvSpPr>
          <p:cNvPr id="1027" name="Rectangle 3"/>
          <p:cNvSpPr>
            <a:spLocks noGrp="1" noChangeArrowheads="1"/>
          </p:cNvSpPr>
          <p:nvPr>
            <p:ph type="body" idx="1"/>
          </p:nvPr>
        </p:nvSpPr>
        <p:spPr bwMode="auto">
          <a:xfrm>
            <a:off x="457200" y="2492375"/>
            <a:ext cx="8229600" cy="35290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fr-BE" smtClean="0"/>
              <a:t>Second level</a:t>
            </a:r>
            <a:endParaRPr lang="en-GB" smtClean="0"/>
          </a:p>
          <a:p>
            <a:pPr lvl="1"/>
            <a:r>
              <a:rPr lang="en-GB" smtClean="0"/>
              <a:t>Third level</a:t>
            </a:r>
          </a:p>
          <a:p>
            <a:pPr lvl="2"/>
            <a:r>
              <a:rPr lang="en-GB" smtClean="0"/>
              <a:t>- Fourth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chemeClr val="tx1"/>
                </a:solidFill>
                <a:latin typeface="Arial" pitchFamily="34" charset="0"/>
              </a:defRPr>
            </a:lvl1pPr>
          </a:lstStyle>
          <a:p>
            <a:endParaRPr lang="en-GB" dirty="0"/>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chemeClr val="tx1"/>
                </a:solidFill>
                <a:latin typeface="Arial" pitchFamily="34" charset="0"/>
              </a:defRPr>
            </a:lvl1pPr>
          </a:lstStyle>
          <a:p>
            <a:endParaRPr lang="en-GB" dirty="0"/>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chemeClr val="tx1"/>
                </a:solidFill>
                <a:latin typeface="Arial" pitchFamily="34" charset="0"/>
              </a:defRPr>
            </a:lvl1pPr>
          </a:lstStyle>
          <a:p>
            <a:fld id="{602768D2-4A8B-4330-BAE2-D1472A5B1CDF}" type="slidenum">
              <a:rPr lang="en-GB"/>
              <a:pPr/>
              <a:t>‹#›</a:t>
            </a:fld>
            <a:endParaRPr lang="en-GB" dirty="0"/>
          </a:p>
        </p:txBody>
      </p:sp>
      <p:sp>
        <p:nvSpPr>
          <p:cNvPr id="15" name="Rectangle 14"/>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dirty="0"/>
          </a:p>
        </p:txBody>
      </p:sp>
      <p:sp>
        <p:nvSpPr>
          <p:cNvPr id="7" name="Rectangle 6"/>
          <p:cNvSpPr/>
          <p:nvPr/>
        </p:nvSpPr>
        <p:spPr>
          <a:xfrm>
            <a:off x="4262438" y="6659563"/>
            <a:ext cx="611187" cy="198437"/>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dirty="0"/>
          </a:p>
        </p:txBody>
      </p:sp>
      <p:pic>
        <p:nvPicPr>
          <p:cNvPr id="1041" name="Picture 17" descr="LOGO CE_Vertical_EN_NEG_quadri_HR"/>
          <p:cNvPicPr>
            <a:picLocks noChangeAspect="1" noChangeArrowheads="1"/>
          </p:cNvPicPr>
          <p:nvPr/>
        </p:nvPicPr>
        <p:blipFill>
          <a:blip r:embed="rId14" cstate="print"/>
          <a:srcRect/>
          <a:stretch>
            <a:fillRect/>
          </a:stretch>
        </p:blipFill>
        <p:spPr bwMode="auto">
          <a:xfrm>
            <a:off x="3957638" y="258763"/>
            <a:ext cx="1436687" cy="1004887"/>
          </a:xfrm>
          <a:prstGeom prst="rect">
            <a:avLst/>
          </a:prstGeom>
          <a:noFill/>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marL="358775" algn="l" rtl="0" fontAlgn="base">
        <a:spcBef>
          <a:spcPct val="0"/>
        </a:spcBef>
        <a:spcAft>
          <a:spcPct val="0"/>
        </a:spcAft>
        <a:defRPr sz="3000" b="1">
          <a:solidFill>
            <a:srgbClr val="0F5494"/>
          </a:solidFill>
          <a:latin typeface="+mj-lt"/>
          <a:ea typeface="+mj-ea"/>
          <a:cs typeface="+mj-cs"/>
        </a:defRPr>
      </a:lvl1pPr>
      <a:lvl2pPr marL="358775" algn="l" rtl="0" fontAlgn="base">
        <a:spcBef>
          <a:spcPct val="0"/>
        </a:spcBef>
        <a:spcAft>
          <a:spcPct val="0"/>
        </a:spcAft>
        <a:defRPr sz="3000" b="1">
          <a:solidFill>
            <a:srgbClr val="0F5494"/>
          </a:solidFill>
          <a:latin typeface="Verdana" pitchFamily="34" charset="0"/>
        </a:defRPr>
      </a:lvl2pPr>
      <a:lvl3pPr marL="358775" algn="l" rtl="0" fontAlgn="base">
        <a:spcBef>
          <a:spcPct val="0"/>
        </a:spcBef>
        <a:spcAft>
          <a:spcPct val="0"/>
        </a:spcAft>
        <a:defRPr sz="3000" b="1">
          <a:solidFill>
            <a:srgbClr val="0F5494"/>
          </a:solidFill>
          <a:latin typeface="Verdana" pitchFamily="34" charset="0"/>
        </a:defRPr>
      </a:lvl3pPr>
      <a:lvl4pPr marL="358775" algn="l" rtl="0" fontAlgn="base">
        <a:spcBef>
          <a:spcPct val="0"/>
        </a:spcBef>
        <a:spcAft>
          <a:spcPct val="0"/>
        </a:spcAft>
        <a:defRPr sz="3000" b="1">
          <a:solidFill>
            <a:srgbClr val="0F5494"/>
          </a:solidFill>
          <a:latin typeface="Verdana" pitchFamily="34" charset="0"/>
        </a:defRPr>
      </a:lvl4pPr>
      <a:lvl5pPr marL="358775" algn="l" rtl="0" fontAlgn="base">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p:titleStyle>
    <p:bodyStyle>
      <a:lvl1pPr marL="342900" indent="-342900" algn="l" rtl="0" fontAlgn="base">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fontAlgn="base">
        <a:spcBef>
          <a:spcPct val="20000"/>
        </a:spcBef>
        <a:spcAft>
          <a:spcPct val="0"/>
        </a:spcAft>
        <a:buClr>
          <a:srgbClr val="009FBA"/>
        </a:buClr>
        <a:buChar char="•"/>
        <a:defRPr sz="2000" b="1">
          <a:solidFill>
            <a:srgbClr val="0F5494"/>
          </a:solidFill>
          <a:latin typeface="+mn-lt"/>
        </a:defRPr>
      </a:lvl2pPr>
      <a:lvl3pPr marL="1143000" indent="-228600" algn="l" rtl="0" fontAlgn="base">
        <a:spcBef>
          <a:spcPct val="20000"/>
        </a:spcBef>
        <a:spcAft>
          <a:spcPct val="0"/>
        </a:spcAft>
        <a:defRPr sz="1400">
          <a:solidFill>
            <a:srgbClr val="0F5494"/>
          </a:solidFill>
          <a:latin typeface="+mn-lt"/>
        </a:defRPr>
      </a:lvl3pPr>
      <a:lvl4pPr marL="1600200" indent="-228600" algn="l" rtl="0" fontAlgn="base">
        <a:spcBef>
          <a:spcPct val="20000"/>
        </a:spcBef>
        <a:spcAft>
          <a:spcPct val="0"/>
        </a:spcAft>
        <a:buChar char="–"/>
        <a:defRPr sz="2000">
          <a:solidFill>
            <a:schemeClr val="tx1"/>
          </a:solidFill>
          <a:latin typeface="Arial" pitchFamily="34" charset="0"/>
        </a:defRPr>
      </a:lvl4pPr>
      <a:lvl5pPr marL="2057400" indent="-228600" algn="l" rtl="0" fontAlgn="base">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5"/>
          <p:cNvSpPr>
            <a:spLocks noGrp="1" noChangeArrowheads="1"/>
          </p:cNvSpPr>
          <p:nvPr>
            <p:ph type="ctrTitle"/>
          </p:nvPr>
        </p:nvSpPr>
        <p:spPr>
          <a:xfrm>
            <a:off x="539750" y="1628775"/>
            <a:ext cx="8351838" cy="790575"/>
          </a:xfrm>
        </p:spPr>
        <p:txBody>
          <a:bodyPr/>
          <a:lstStyle/>
          <a:p>
            <a:pPr indent="0" algn="ctr" eaLnBrk="1" hangingPunct="1"/>
            <a:r>
              <a:rPr lang="fr-FR" sz="2600" noProof="0" dirty="0" smtClean="0"/>
              <a:t>Formation appui budgétaire</a:t>
            </a:r>
          </a:p>
        </p:txBody>
      </p:sp>
      <p:sp>
        <p:nvSpPr>
          <p:cNvPr id="3075" name="Rectangle 6"/>
          <p:cNvSpPr>
            <a:spLocks noGrp="1" noChangeArrowheads="1"/>
          </p:cNvSpPr>
          <p:nvPr>
            <p:ph type="subTitle" idx="1"/>
          </p:nvPr>
        </p:nvSpPr>
        <p:spPr>
          <a:xfrm>
            <a:off x="250825" y="2997200"/>
            <a:ext cx="8532813" cy="1728788"/>
          </a:xfrm>
        </p:spPr>
        <p:txBody>
          <a:bodyPr/>
          <a:lstStyle/>
          <a:p>
            <a:pPr algn="ctr" eaLnBrk="1" hangingPunct="1"/>
            <a:r>
              <a:rPr lang="fr-FR" sz="2400" noProof="0" dirty="0" smtClean="0"/>
              <a:t>MODULE </a:t>
            </a:r>
            <a:r>
              <a:rPr lang="fr-FR" sz="2400" dirty="0" smtClean="0"/>
              <a:t>4</a:t>
            </a:r>
            <a:endParaRPr lang="fr-FR" sz="2400" noProof="0" dirty="0" smtClean="0"/>
          </a:p>
          <a:p>
            <a:pPr algn="ctr" eaLnBrk="1" hangingPunct="1"/>
            <a:r>
              <a:rPr lang="fr-FR" sz="2400" i="1" dirty="0" smtClean="0"/>
              <a:t>Politiques </a:t>
            </a:r>
            <a:r>
              <a:rPr lang="fr-FR" sz="2400" i="1" noProof="0" dirty="0" smtClean="0"/>
              <a:t>publiques (stratégie nationale/ développement sectoriel) (Critère d’éligibilité 1)</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179512" y="3892723"/>
            <a:ext cx="8145463" cy="760413"/>
          </a:xfrm>
          <a:prstGeom prst="rect">
            <a:avLst/>
          </a:prstGeom>
          <a:solidFill>
            <a:srgbClr val="DDDDDD"/>
          </a:solidFill>
          <a:ln w="9525" algn="ctr">
            <a:noFill/>
            <a:miter lim="800000"/>
            <a:headEnd/>
            <a:tailEnd/>
          </a:ln>
          <a:effectLst/>
        </p:spPr>
        <p:txBody>
          <a:bodyPr wrap="none" anchor="ctr"/>
          <a:lstStyle/>
          <a:p>
            <a:endParaRPr lang="en-GB"/>
          </a:p>
        </p:txBody>
      </p:sp>
      <p:sp>
        <p:nvSpPr>
          <p:cNvPr id="2" name="Title 1"/>
          <p:cNvSpPr>
            <a:spLocks noGrp="1"/>
          </p:cNvSpPr>
          <p:nvPr>
            <p:ph type="title"/>
          </p:nvPr>
        </p:nvSpPr>
        <p:spPr>
          <a:xfrm>
            <a:off x="500034" y="1071546"/>
            <a:ext cx="8229600" cy="936625"/>
          </a:xfrm>
        </p:spPr>
        <p:txBody>
          <a:bodyPr/>
          <a:lstStyle/>
          <a:p>
            <a:r>
              <a:rPr lang="fr-FR" dirty="0" smtClean="0"/>
              <a:t>Plan du module </a:t>
            </a:r>
            <a:r>
              <a:rPr lang="fr-FR" dirty="0" smtClean="0"/>
              <a:t>4</a:t>
            </a:r>
            <a:endParaRPr lang="fr-FR" dirty="0"/>
          </a:p>
        </p:txBody>
      </p:sp>
      <p:sp>
        <p:nvSpPr>
          <p:cNvPr id="3" name="Content Placeholder 2"/>
          <p:cNvSpPr>
            <a:spLocks noGrp="1"/>
          </p:cNvSpPr>
          <p:nvPr>
            <p:ph idx="1"/>
          </p:nvPr>
        </p:nvSpPr>
        <p:spPr>
          <a:xfrm>
            <a:off x="500034" y="2071678"/>
            <a:ext cx="8229600" cy="4381658"/>
          </a:xfrm>
        </p:spPr>
        <p:txBody>
          <a:bodyPr/>
          <a:lstStyle/>
          <a:p>
            <a:pPr marL="457200" indent="-457200">
              <a:spcBef>
                <a:spcPts val="1200"/>
              </a:spcBef>
              <a:spcAft>
                <a:spcPts val="1200"/>
              </a:spcAft>
              <a:buClrTx/>
              <a:buFont typeface="+mj-lt"/>
              <a:buAutoNum type="arabicPeriod"/>
            </a:pPr>
            <a:r>
              <a:rPr lang="fr-FR" i="0" dirty="0" smtClean="0"/>
              <a:t>En quoi consiste la politique publique?</a:t>
            </a:r>
          </a:p>
          <a:p>
            <a:pPr marL="457200" indent="-457200">
              <a:spcBef>
                <a:spcPts val="1800"/>
              </a:spcBef>
              <a:spcAft>
                <a:spcPts val="1200"/>
              </a:spcAft>
              <a:buClrTx/>
              <a:buFont typeface="+mj-lt"/>
              <a:buAutoNum type="arabicPeriod"/>
            </a:pPr>
            <a:r>
              <a:rPr lang="fr-FR" i="0" dirty="0" smtClean="0"/>
              <a:t>Pourquoi doit-elle constituer un critère d’éligibilité ?</a:t>
            </a:r>
          </a:p>
          <a:p>
            <a:pPr marL="457200" indent="-457200">
              <a:spcBef>
                <a:spcPts val="1200"/>
              </a:spcBef>
              <a:buClrTx/>
              <a:buFont typeface="+mj-lt"/>
              <a:buAutoNum type="arabicPeriod"/>
            </a:pPr>
            <a:r>
              <a:rPr lang="fr-FR" b="1" i="0" dirty="0" smtClean="0">
                <a:solidFill>
                  <a:srgbClr val="C00000"/>
                </a:solidFill>
              </a:rPr>
              <a:t>Quels sont les aspects à évaluer et à quel moment ?</a:t>
            </a:r>
          </a:p>
          <a:p>
            <a:pPr marL="457200" indent="-457200">
              <a:spcBef>
                <a:spcPts val="1200"/>
              </a:spcBef>
              <a:spcAft>
                <a:spcPts val="1200"/>
              </a:spcAft>
              <a:buClrTx/>
              <a:buFont typeface="+mj-lt"/>
              <a:buAutoNum type="arabicPeriod"/>
            </a:pPr>
            <a:r>
              <a:rPr lang="fr-FR" i="0" dirty="0" smtClean="0"/>
              <a:t>Comment l’évaluer ?</a:t>
            </a:r>
          </a:p>
          <a:p>
            <a:pPr marL="457200" indent="-457200">
              <a:buClrTx/>
              <a:buFont typeface="+mj-lt"/>
              <a:buAutoNum type="arabicPeriod"/>
            </a:pPr>
            <a:endParaRPr lang="fr-FR" i="0" noProof="0" dirty="0" smtClean="0"/>
          </a:p>
          <a:p>
            <a:pPr marL="457200" indent="-457200">
              <a:buClrTx/>
              <a:buFont typeface="+mj-lt"/>
              <a:buAutoNum type="arabicPeriod"/>
            </a:pPr>
            <a:endParaRPr lang="fr-FR" i="0" noProof="0" dirty="0" smtClean="0"/>
          </a:p>
          <a:p>
            <a:endParaRPr lang="fr-FR" noProof="0" dirty="0"/>
          </a:p>
        </p:txBody>
      </p:sp>
      <p:sp>
        <p:nvSpPr>
          <p:cNvPr id="4" name="Slide Number Placeholder 3"/>
          <p:cNvSpPr>
            <a:spLocks noGrp="1"/>
          </p:cNvSpPr>
          <p:nvPr>
            <p:ph type="sldNum" sz="quarter" idx="12"/>
          </p:nvPr>
        </p:nvSpPr>
        <p:spPr/>
        <p:txBody>
          <a:bodyPr/>
          <a:lstStyle/>
          <a:p>
            <a:fld id="{37B83C0C-BC65-4367-9B8A-060D4801009D}" type="slidenum">
              <a:rPr lang="en-GB" smtClean="0"/>
              <a:pPr/>
              <a:t>10</a:t>
            </a:fld>
            <a:endParaRPr lang="en-GB"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0931" name="AutoShape 3"/>
          <p:cNvSpPr>
            <a:spLocks noChangeArrowheads="1"/>
          </p:cNvSpPr>
          <p:nvPr/>
        </p:nvSpPr>
        <p:spPr bwMode="auto">
          <a:xfrm rot="5400000">
            <a:off x="1781969" y="3920332"/>
            <a:ext cx="2501900" cy="322262"/>
          </a:xfrm>
          <a:prstGeom prst="triangle">
            <a:avLst>
              <a:gd name="adj" fmla="val 50000"/>
            </a:avLst>
          </a:prstGeom>
          <a:solidFill>
            <a:srgbClr val="0F5494">
              <a:alpha val="50000"/>
            </a:srgbClr>
          </a:solidFill>
          <a:ln w="12700" algn="ctr">
            <a:noFill/>
            <a:miter lim="800000"/>
            <a:headEnd/>
            <a:tailEnd/>
          </a:ln>
          <a:effectLst/>
        </p:spPr>
        <p:txBody>
          <a:bodyPr rot="10800000" vert="eaVert" lIns="72000" tIns="72000" rIns="72000" bIns="72000" anchor="ctr"/>
          <a:lstStyle/>
          <a:p>
            <a:pPr eaLnBrk="0" hangingPunct="0">
              <a:lnSpc>
                <a:spcPct val="100000"/>
              </a:lnSpc>
            </a:pPr>
            <a:endParaRPr lang="de-DE"/>
          </a:p>
        </p:txBody>
      </p:sp>
      <p:graphicFrame>
        <p:nvGraphicFramePr>
          <p:cNvPr id="1020962" name="Group 34"/>
          <p:cNvGraphicFramePr>
            <a:graphicFrameLocks noGrp="1"/>
          </p:cNvGraphicFramePr>
          <p:nvPr/>
        </p:nvGraphicFramePr>
        <p:xfrm>
          <a:off x="250825" y="2097089"/>
          <a:ext cx="2487613" cy="3143088"/>
        </p:xfrm>
        <a:graphic>
          <a:graphicData uri="http://schemas.openxmlformats.org/drawingml/2006/table">
            <a:tbl>
              <a:tblPr/>
              <a:tblGrid>
                <a:gridCol w="2487613"/>
              </a:tblGrid>
              <a:tr h="864544">
                <a:tc>
                  <a:txBody>
                    <a:bodyPr/>
                    <a:lstStyle/>
                    <a:p>
                      <a:pPr marL="0" marR="0" lvl="0" indent="0" algn="ctr" defTabSz="966788" rtl="0" eaLnBrk="0" fontAlgn="base" latinLnBrk="0" hangingPunct="0">
                        <a:lnSpc>
                          <a:spcPct val="100000"/>
                        </a:lnSpc>
                        <a:spcBef>
                          <a:spcPct val="0"/>
                        </a:spcBef>
                        <a:spcAft>
                          <a:spcPct val="0"/>
                        </a:spcAft>
                        <a:buClrTx/>
                        <a:buSzTx/>
                        <a:buFontTx/>
                        <a:buNone/>
                        <a:tabLst/>
                      </a:pPr>
                      <a:r>
                        <a:rPr kumimoji="0" lang="fr-BE" sz="1600" b="1" i="0" u="none" strike="noStrike" kern="1200" cap="none" normalizeH="0" baseline="0" noProof="0" smtClean="0">
                          <a:ln>
                            <a:noFill/>
                          </a:ln>
                          <a:solidFill>
                            <a:schemeClr val="bg1"/>
                          </a:solidFill>
                          <a:effectLst/>
                          <a:latin typeface="+mn-lt"/>
                          <a:ea typeface="+mn-ea"/>
                          <a:cs typeface="Arial" charset="0"/>
                        </a:rPr>
                        <a:t>Analyser ses documents de politique</a:t>
                      </a:r>
                    </a:p>
                  </a:txBody>
                  <a:tcPr marL="72000" marR="72000" marT="72000" marB="72000" anchor="ctr" horzOverflow="overflow">
                    <a:lnL w="12700" cap="flat" cmpd="sng" algn="ctr">
                      <a:solidFill>
                        <a:schemeClr val="tx1"/>
                      </a:solidFill>
                      <a:prstDash val="solid"/>
                      <a:round/>
                      <a:headEnd type="none" w="med" len="med"/>
                      <a:tailEnd type="none" w="med" len="lg"/>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lg"/>
                    </a:lnT>
                    <a:lnB w="12700" cap="flat" cmpd="sng" algn="ctr">
                      <a:solidFill>
                        <a:schemeClr val="tx1"/>
                      </a:solidFill>
                      <a:prstDash val="solid"/>
                      <a:round/>
                      <a:headEnd type="none" w="med" len="med"/>
                      <a:tailEnd type="none" w="med" len="lg"/>
                    </a:lnB>
                    <a:lnTlToBr>
                      <a:noFill/>
                    </a:lnTlToBr>
                    <a:lnBlToTr>
                      <a:noFill/>
                    </a:lnBlToTr>
                    <a:solidFill>
                      <a:srgbClr val="0F5494"/>
                    </a:solidFill>
                  </a:tcPr>
                </a:tc>
              </a:tr>
              <a:tr h="2267568">
                <a:tc>
                  <a:txBody>
                    <a:bodyPr/>
                    <a:lstStyle/>
                    <a:p>
                      <a:pPr marL="117475" marR="0" lvl="0" indent="-117475" algn="l" defTabSz="966788" rtl="0" eaLnBrk="0" fontAlgn="base" latinLnBrk="0" hangingPunct="0">
                        <a:lnSpc>
                          <a:spcPct val="90000"/>
                        </a:lnSpc>
                        <a:spcBef>
                          <a:spcPct val="50000"/>
                        </a:spcBef>
                        <a:spcAft>
                          <a:spcPct val="0"/>
                        </a:spcAft>
                        <a:buClr>
                          <a:schemeClr val="bg2"/>
                        </a:buClr>
                        <a:buSzTx/>
                        <a:buFont typeface="Arial" pitchFamily="34" charset="0"/>
                        <a:buChar char="•"/>
                        <a:tabLst/>
                      </a:pPr>
                      <a:r>
                        <a:rPr kumimoji="0" lang="fr-BE" sz="1400" b="1" i="0" u="none" strike="noStrike" kern="1200" cap="none" normalizeH="0" baseline="0" noProof="0" dirty="0" smtClean="0">
                          <a:ln>
                            <a:noFill/>
                          </a:ln>
                          <a:solidFill>
                            <a:srgbClr val="0F5494"/>
                          </a:solidFill>
                          <a:effectLst/>
                          <a:latin typeface="+mj-lt"/>
                          <a:ea typeface="+mn-ea"/>
                          <a:cs typeface="Arial" charset="0"/>
                        </a:rPr>
                        <a:t>DSRP</a:t>
                      </a:r>
                    </a:p>
                    <a:p>
                      <a:pPr marL="117475" marR="0" lvl="0" indent="-117475" algn="l" defTabSz="966788" rtl="0" eaLnBrk="0" fontAlgn="base" latinLnBrk="0" hangingPunct="0">
                        <a:lnSpc>
                          <a:spcPct val="90000"/>
                        </a:lnSpc>
                        <a:spcBef>
                          <a:spcPct val="50000"/>
                        </a:spcBef>
                        <a:spcAft>
                          <a:spcPct val="0"/>
                        </a:spcAft>
                        <a:buClr>
                          <a:schemeClr val="bg2"/>
                        </a:buClr>
                        <a:buSzTx/>
                        <a:buFont typeface="Arial" pitchFamily="34" charset="0"/>
                        <a:buChar char="•"/>
                        <a:tabLst/>
                      </a:pPr>
                      <a:r>
                        <a:rPr kumimoji="0" lang="fr-BE" sz="1400" b="1" i="0" u="none" strike="noStrike" kern="1200" cap="none" normalizeH="0" baseline="0" noProof="0" dirty="0" smtClean="0">
                          <a:ln>
                            <a:noFill/>
                          </a:ln>
                          <a:solidFill>
                            <a:srgbClr val="0F5494"/>
                          </a:solidFill>
                          <a:effectLst/>
                          <a:latin typeface="+mj-lt"/>
                          <a:ea typeface="+mn-ea"/>
                          <a:cs typeface="Arial" charset="0"/>
                        </a:rPr>
                        <a:t>Programmes des politiques sectorielles</a:t>
                      </a:r>
                    </a:p>
                    <a:p>
                      <a:pPr marL="117475" marR="0" lvl="0" indent="-117475" algn="l" defTabSz="966788" rtl="0" eaLnBrk="0" fontAlgn="base" latinLnBrk="0" hangingPunct="0">
                        <a:lnSpc>
                          <a:spcPct val="90000"/>
                        </a:lnSpc>
                        <a:spcBef>
                          <a:spcPct val="50000"/>
                        </a:spcBef>
                        <a:spcAft>
                          <a:spcPct val="0"/>
                        </a:spcAft>
                        <a:buClr>
                          <a:schemeClr val="bg2"/>
                        </a:buClr>
                        <a:buSzTx/>
                        <a:buFont typeface="Arial" pitchFamily="34" charset="0"/>
                        <a:buChar char="•"/>
                        <a:tabLst/>
                      </a:pPr>
                      <a:r>
                        <a:rPr kumimoji="0" lang="fr-BE" sz="1400" b="1" i="0" u="none" strike="noStrike" kern="1200" cap="none" normalizeH="0" baseline="0" noProof="0" dirty="0" smtClean="0">
                          <a:ln>
                            <a:noFill/>
                          </a:ln>
                          <a:solidFill>
                            <a:srgbClr val="0F5494"/>
                          </a:solidFill>
                          <a:effectLst/>
                          <a:latin typeface="+mj-lt"/>
                          <a:ea typeface="+mn-ea"/>
                          <a:cs typeface="Arial" charset="0"/>
                        </a:rPr>
                        <a:t>Programmes de réformes institutionnelles</a:t>
                      </a:r>
                    </a:p>
                    <a:p>
                      <a:pPr marL="117475" marR="0" lvl="0" indent="-117475" algn="l" defTabSz="966788" rtl="0" eaLnBrk="0" fontAlgn="base" latinLnBrk="0" hangingPunct="0">
                        <a:lnSpc>
                          <a:spcPct val="90000"/>
                        </a:lnSpc>
                        <a:spcBef>
                          <a:spcPct val="50000"/>
                        </a:spcBef>
                        <a:spcAft>
                          <a:spcPct val="0"/>
                        </a:spcAft>
                        <a:buClr>
                          <a:schemeClr val="bg2"/>
                        </a:buClr>
                        <a:buSzTx/>
                        <a:buFont typeface="Arial" pitchFamily="34" charset="0"/>
                        <a:buChar char="•"/>
                        <a:tabLst/>
                      </a:pPr>
                      <a:r>
                        <a:rPr kumimoji="0" lang="fr-BE" sz="1400" b="1" i="0" u="none" strike="noStrike" kern="1200" cap="none" normalizeH="0" baseline="0" noProof="0" dirty="0" smtClean="0">
                          <a:ln>
                            <a:noFill/>
                          </a:ln>
                          <a:solidFill>
                            <a:srgbClr val="0F5494"/>
                          </a:solidFill>
                          <a:effectLst/>
                          <a:latin typeface="+mj-lt"/>
                          <a:ea typeface="+mn-ea"/>
                          <a:cs typeface="Arial" charset="0"/>
                        </a:rPr>
                        <a:t>Etc.</a:t>
                      </a:r>
                    </a:p>
                  </a:txBody>
                  <a:tcPr marL="72000" marR="72000" marT="72000" marB="72000" horzOverflow="overflow">
                    <a:lnL w="12700" cap="flat" cmpd="sng" algn="ctr">
                      <a:solidFill>
                        <a:schemeClr val="tx1"/>
                      </a:solidFill>
                      <a:prstDash val="solid"/>
                      <a:round/>
                      <a:headEnd type="none" w="med" len="med"/>
                      <a:tailEnd type="none" w="med" len="lg"/>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lg"/>
                    </a:lnT>
                    <a:lnB w="12700" cap="flat" cmpd="sng" algn="ctr">
                      <a:solidFill>
                        <a:schemeClr val="tx1"/>
                      </a:solidFill>
                      <a:prstDash val="solid"/>
                      <a:round/>
                      <a:headEnd type="none" w="med" len="med"/>
                      <a:tailEnd type="none" w="med" len="lg"/>
                    </a:lnB>
                    <a:lnTlToBr>
                      <a:noFill/>
                    </a:lnTlToBr>
                    <a:lnBlToTr>
                      <a:noFill/>
                    </a:lnBlToTr>
                    <a:solidFill>
                      <a:schemeClr val="bg1"/>
                    </a:solidFill>
                  </a:tcPr>
                </a:tc>
              </a:tr>
            </a:tbl>
          </a:graphicData>
        </a:graphic>
      </p:graphicFrame>
      <p:sp>
        <p:nvSpPr>
          <p:cNvPr id="1020956" name="AutoShape 28"/>
          <p:cNvSpPr>
            <a:spLocks noChangeArrowheads="1"/>
          </p:cNvSpPr>
          <p:nvPr/>
        </p:nvSpPr>
        <p:spPr bwMode="auto">
          <a:xfrm rot="5400000">
            <a:off x="4860132" y="3920331"/>
            <a:ext cx="2501900" cy="322263"/>
          </a:xfrm>
          <a:prstGeom prst="triangle">
            <a:avLst>
              <a:gd name="adj" fmla="val 50000"/>
            </a:avLst>
          </a:prstGeom>
          <a:solidFill>
            <a:srgbClr val="0F5494">
              <a:alpha val="50000"/>
            </a:srgbClr>
          </a:solidFill>
          <a:ln w="12700" algn="ctr">
            <a:noFill/>
            <a:miter lim="800000"/>
            <a:headEnd/>
            <a:tailEnd/>
          </a:ln>
          <a:effectLst/>
        </p:spPr>
        <p:txBody>
          <a:bodyPr rot="10800000" vert="eaVert" lIns="72000" tIns="72000" rIns="72000" bIns="72000" anchor="ctr"/>
          <a:lstStyle/>
          <a:p>
            <a:pPr eaLnBrk="0" hangingPunct="0"/>
            <a:endParaRPr lang="de-DE"/>
          </a:p>
        </p:txBody>
      </p:sp>
      <p:sp>
        <p:nvSpPr>
          <p:cNvPr id="1020959" name="RunningHead"/>
          <p:cNvSpPr txBox="1">
            <a:spLocks noChangeArrowheads="1"/>
          </p:cNvSpPr>
          <p:nvPr/>
        </p:nvSpPr>
        <p:spPr bwMode="auto">
          <a:xfrm>
            <a:off x="6167438" y="239713"/>
            <a:ext cx="2725737" cy="165100"/>
          </a:xfrm>
          <a:prstGeom prst="rect">
            <a:avLst/>
          </a:prstGeom>
          <a:noFill/>
          <a:ln w="9525" algn="ctr">
            <a:noFill/>
            <a:miter lim="800000"/>
            <a:headEnd/>
            <a:tailEnd/>
          </a:ln>
          <a:effectLst/>
        </p:spPr>
        <p:txBody>
          <a:bodyPr wrap="none" lIns="0" tIns="0" rIns="0" bIns="0">
            <a:spAutoFit/>
          </a:bodyPr>
          <a:lstStyle/>
          <a:p>
            <a:pPr algn="r"/>
            <a:r>
              <a:rPr lang="en-US" sz="1200" b="0"/>
              <a:t>Running Head 12-Point Plain, Title Case</a:t>
            </a:r>
          </a:p>
        </p:txBody>
      </p:sp>
      <p:sp>
        <p:nvSpPr>
          <p:cNvPr id="11" name="Title 10"/>
          <p:cNvSpPr>
            <a:spLocks noGrp="1"/>
          </p:cNvSpPr>
          <p:nvPr>
            <p:ph type="title"/>
          </p:nvPr>
        </p:nvSpPr>
        <p:spPr>
          <a:xfrm>
            <a:off x="395536" y="1340768"/>
            <a:ext cx="8229600" cy="504974"/>
          </a:xfrm>
        </p:spPr>
        <p:txBody>
          <a:bodyPr/>
          <a:lstStyle/>
          <a:p>
            <a:r>
              <a:rPr lang="fr-BE" sz="2400" dirty="0" smtClean="0"/>
              <a:t>Evaluer la politique du partenaire implique:</a:t>
            </a:r>
            <a:endParaRPr lang="en-GB" sz="2400" dirty="0"/>
          </a:p>
        </p:txBody>
      </p:sp>
      <p:graphicFrame>
        <p:nvGraphicFramePr>
          <p:cNvPr id="12" name="Group 34"/>
          <p:cNvGraphicFramePr>
            <a:graphicFrameLocks noGrp="1"/>
          </p:cNvGraphicFramePr>
          <p:nvPr/>
        </p:nvGraphicFramePr>
        <p:xfrm>
          <a:off x="3275856" y="2132856"/>
          <a:ext cx="2487613" cy="3080558"/>
        </p:xfrm>
        <a:graphic>
          <a:graphicData uri="http://schemas.openxmlformats.org/drawingml/2006/table">
            <a:tbl>
              <a:tblPr/>
              <a:tblGrid>
                <a:gridCol w="2487613"/>
              </a:tblGrid>
              <a:tr h="444500">
                <a:tc>
                  <a:txBody>
                    <a:bodyPr/>
                    <a:lstStyle/>
                    <a:p>
                      <a:pPr marL="0" marR="0" lvl="0" indent="0" algn="ctr" defTabSz="966788" rtl="0" eaLnBrk="0" fontAlgn="base" latinLnBrk="0" hangingPunct="0">
                        <a:lnSpc>
                          <a:spcPct val="100000"/>
                        </a:lnSpc>
                        <a:spcBef>
                          <a:spcPct val="0"/>
                        </a:spcBef>
                        <a:spcAft>
                          <a:spcPct val="0"/>
                        </a:spcAft>
                        <a:buClrTx/>
                        <a:buSzTx/>
                        <a:buFontTx/>
                        <a:buNone/>
                        <a:tabLst/>
                      </a:pPr>
                      <a:r>
                        <a:rPr kumimoji="0" lang="fr-BE" sz="1600" b="1" i="0" u="none" strike="noStrike" kern="1200" cap="none" normalizeH="0" baseline="0" dirty="0" smtClean="0">
                          <a:ln>
                            <a:noFill/>
                          </a:ln>
                          <a:solidFill>
                            <a:schemeClr val="bg1"/>
                          </a:solidFill>
                          <a:effectLst/>
                          <a:latin typeface="+mn-lt"/>
                          <a:ea typeface="+mn-ea"/>
                          <a:cs typeface="Arial" charset="0"/>
                        </a:rPr>
                        <a:t>Comprendre sa </a:t>
                      </a:r>
                      <a:r>
                        <a:rPr kumimoji="0" lang="fr-BE" sz="1600" b="1" i="0" u="none" strike="noStrike" kern="1200" cap="none" normalizeH="0" baseline="0" noProof="0" dirty="0" smtClean="0">
                          <a:ln>
                            <a:noFill/>
                          </a:ln>
                          <a:solidFill>
                            <a:schemeClr val="bg1"/>
                          </a:solidFill>
                          <a:effectLst/>
                          <a:latin typeface="+mn-lt"/>
                          <a:ea typeface="+mn-ea"/>
                          <a:cs typeface="Arial" charset="0"/>
                        </a:rPr>
                        <a:t>politique</a:t>
                      </a:r>
                    </a:p>
                    <a:p>
                      <a:pPr marL="0" marR="0" lvl="0" indent="0" algn="ctr" defTabSz="966788" rtl="0" eaLnBrk="0" fontAlgn="base" latinLnBrk="0" hangingPunct="0">
                        <a:lnSpc>
                          <a:spcPct val="100000"/>
                        </a:lnSpc>
                        <a:spcBef>
                          <a:spcPct val="0"/>
                        </a:spcBef>
                        <a:spcAft>
                          <a:spcPct val="0"/>
                        </a:spcAft>
                        <a:buClrTx/>
                        <a:buSzTx/>
                        <a:buFontTx/>
                        <a:buNone/>
                        <a:tabLst/>
                      </a:pPr>
                      <a:endParaRPr kumimoji="0" lang="fr-BE" sz="1600" b="1" i="0" u="none" strike="noStrike" kern="1200" cap="none" normalizeH="0" baseline="0" dirty="0" smtClean="0">
                        <a:ln>
                          <a:noFill/>
                        </a:ln>
                        <a:solidFill>
                          <a:schemeClr val="bg1"/>
                        </a:solidFill>
                        <a:effectLst/>
                        <a:latin typeface="+mn-lt"/>
                        <a:ea typeface="+mn-ea"/>
                        <a:cs typeface="Arial" charset="0"/>
                      </a:endParaRPr>
                    </a:p>
                  </a:txBody>
                  <a:tcPr marL="72000" marR="72000" marT="72000" marB="72000" anchor="ctr" horzOverflow="overflow">
                    <a:lnL w="12700" cap="flat" cmpd="sng" algn="ctr">
                      <a:solidFill>
                        <a:schemeClr val="tx1"/>
                      </a:solidFill>
                      <a:prstDash val="solid"/>
                      <a:round/>
                      <a:headEnd type="none" w="med" len="med"/>
                      <a:tailEnd type="none" w="med" len="lg"/>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lg"/>
                    </a:lnT>
                    <a:lnB w="12700" cap="flat" cmpd="sng" algn="ctr">
                      <a:solidFill>
                        <a:schemeClr val="tx1"/>
                      </a:solidFill>
                      <a:prstDash val="solid"/>
                      <a:round/>
                      <a:headEnd type="none" w="med" len="med"/>
                      <a:tailEnd type="none" w="med" len="lg"/>
                    </a:lnB>
                    <a:lnTlToBr>
                      <a:noFill/>
                    </a:lnTlToBr>
                    <a:lnBlToTr>
                      <a:noFill/>
                    </a:lnBlToTr>
                    <a:solidFill>
                      <a:srgbClr val="0F5494"/>
                    </a:solidFill>
                  </a:tcPr>
                </a:tc>
              </a:tr>
              <a:tr h="2205038">
                <a:tc>
                  <a:txBody>
                    <a:bodyPr/>
                    <a:lstStyle/>
                    <a:p>
                      <a:pPr marL="117475" marR="0" lvl="0" indent="-117475" algn="l" defTabSz="966788" rtl="0" eaLnBrk="0" fontAlgn="base" latinLnBrk="0" hangingPunct="0">
                        <a:lnSpc>
                          <a:spcPct val="90000"/>
                        </a:lnSpc>
                        <a:spcBef>
                          <a:spcPct val="50000"/>
                        </a:spcBef>
                        <a:spcAft>
                          <a:spcPct val="0"/>
                        </a:spcAft>
                        <a:buClr>
                          <a:schemeClr val="bg2"/>
                        </a:buClr>
                        <a:buSzTx/>
                        <a:buFont typeface="Arial" pitchFamily="34" charset="0"/>
                        <a:buChar char="•"/>
                        <a:tabLst/>
                      </a:pPr>
                      <a:r>
                        <a:rPr kumimoji="0" lang="fr-BE" sz="1400" b="1" i="0" u="none" strike="noStrike" kern="1200" cap="none" normalizeH="0" baseline="0" dirty="0" smtClean="0">
                          <a:ln>
                            <a:noFill/>
                          </a:ln>
                          <a:solidFill>
                            <a:srgbClr val="0F5494"/>
                          </a:solidFill>
                          <a:effectLst/>
                          <a:latin typeface="+mj-lt"/>
                          <a:ea typeface="+mn-ea"/>
                          <a:cs typeface="Arial" charset="0"/>
                        </a:rPr>
                        <a:t>Que veulent-ils faire? (que sont les objectifs)?</a:t>
                      </a:r>
                    </a:p>
                    <a:p>
                      <a:pPr marL="117475" marR="0" lvl="0" indent="-117475" algn="l" defTabSz="966788" rtl="0" eaLnBrk="0" fontAlgn="base" latinLnBrk="0" hangingPunct="0">
                        <a:lnSpc>
                          <a:spcPct val="90000"/>
                        </a:lnSpc>
                        <a:spcBef>
                          <a:spcPct val="50000"/>
                        </a:spcBef>
                        <a:spcAft>
                          <a:spcPct val="0"/>
                        </a:spcAft>
                        <a:buClr>
                          <a:schemeClr val="bg2"/>
                        </a:buClr>
                        <a:buSzTx/>
                        <a:buFont typeface="Arial" pitchFamily="34" charset="0"/>
                        <a:buChar char="•"/>
                        <a:tabLst/>
                      </a:pPr>
                      <a:r>
                        <a:rPr kumimoji="0" lang="fr-BE" sz="1400" b="1" i="0" u="none" strike="noStrike" kern="1200" cap="none" normalizeH="0" baseline="0" dirty="0" smtClean="0">
                          <a:ln>
                            <a:noFill/>
                          </a:ln>
                          <a:solidFill>
                            <a:srgbClr val="0F5494"/>
                          </a:solidFill>
                          <a:effectLst/>
                          <a:latin typeface="+mj-lt"/>
                          <a:ea typeface="+mn-ea"/>
                          <a:cs typeface="Arial" charset="0"/>
                        </a:rPr>
                        <a:t>Comment veulent-ils le faire (instruments utilisés, ressources mobilisées et allouées, institutions impliquées, …)</a:t>
                      </a:r>
                    </a:p>
                  </a:txBody>
                  <a:tcPr marL="72000" marR="72000" marT="72000" marB="72000" horzOverflow="overflow">
                    <a:lnL w="12700" cap="flat" cmpd="sng" algn="ctr">
                      <a:solidFill>
                        <a:schemeClr val="tx1"/>
                      </a:solidFill>
                      <a:prstDash val="solid"/>
                      <a:round/>
                      <a:headEnd type="none" w="med" len="med"/>
                      <a:tailEnd type="none" w="med" len="lg"/>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lg"/>
                    </a:lnT>
                    <a:lnB w="12700" cap="flat" cmpd="sng" algn="ctr">
                      <a:solidFill>
                        <a:schemeClr val="tx1"/>
                      </a:solidFill>
                      <a:prstDash val="solid"/>
                      <a:round/>
                      <a:headEnd type="none" w="med" len="med"/>
                      <a:tailEnd type="none" w="med" len="lg"/>
                    </a:lnB>
                    <a:lnTlToBr>
                      <a:noFill/>
                    </a:lnTlToBr>
                    <a:lnBlToTr>
                      <a:noFill/>
                    </a:lnBlToTr>
                    <a:solidFill>
                      <a:schemeClr val="bg1"/>
                    </a:solidFill>
                  </a:tcPr>
                </a:tc>
              </a:tr>
            </a:tbl>
          </a:graphicData>
        </a:graphic>
      </p:graphicFrame>
      <p:graphicFrame>
        <p:nvGraphicFramePr>
          <p:cNvPr id="13" name="Group 34"/>
          <p:cNvGraphicFramePr>
            <a:graphicFrameLocks noGrp="1"/>
          </p:cNvGraphicFramePr>
          <p:nvPr/>
        </p:nvGraphicFramePr>
        <p:xfrm>
          <a:off x="6444208" y="2132856"/>
          <a:ext cx="2487613" cy="3080558"/>
        </p:xfrm>
        <a:graphic>
          <a:graphicData uri="http://schemas.openxmlformats.org/drawingml/2006/table">
            <a:tbl>
              <a:tblPr/>
              <a:tblGrid>
                <a:gridCol w="2487613"/>
              </a:tblGrid>
              <a:tr h="444500">
                <a:tc>
                  <a:txBody>
                    <a:bodyPr/>
                    <a:lstStyle/>
                    <a:p>
                      <a:pPr marL="0" marR="0" lvl="0" indent="0" algn="ctr" defTabSz="966788" rtl="0" eaLnBrk="0" fontAlgn="base" latinLnBrk="0" hangingPunct="0">
                        <a:lnSpc>
                          <a:spcPct val="100000"/>
                        </a:lnSpc>
                        <a:spcBef>
                          <a:spcPct val="0"/>
                        </a:spcBef>
                        <a:spcAft>
                          <a:spcPct val="0"/>
                        </a:spcAft>
                        <a:buClrTx/>
                        <a:buSzTx/>
                        <a:buFontTx/>
                        <a:buNone/>
                        <a:tabLst/>
                      </a:pPr>
                      <a:r>
                        <a:rPr kumimoji="0" lang="fr-BE" sz="1600" b="1" i="0" u="none" strike="noStrike" kern="1200" cap="none" normalizeH="0" baseline="0" noProof="0" dirty="0" smtClean="0">
                          <a:ln>
                            <a:noFill/>
                          </a:ln>
                          <a:solidFill>
                            <a:schemeClr val="bg1"/>
                          </a:solidFill>
                          <a:effectLst/>
                          <a:latin typeface="+mn-lt"/>
                          <a:ea typeface="+mn-ea"/>
                          <a:cs typeface="Arial" charset="0"/>
                        </a:rPr>
                        <a:t>Conclure</a:t>
                      </a:r>
                    </a:p>
                    <a:p>
                      <a:pPr marL="0" marR="0" lvl="0" indent="0" algn="ctr" defTabSz="966788" rtl="0" eaLnBrk="0" fontAlgn="base" latinLnBrk="0" hangingPunct="0">
                        <a:lnSpc>
                          <a:spcPct val="100000"/>
                        </a:lnSpc>
                        <a:spcBef>
                          <a:spcPct val="0"/>
                        </a:spcBef>
                        <a:spcAft>
                          <a:spcPct val="0"/>
                        </a:spcAft>
                        <a:buClrTx/>
                        <a:buSzTx/>
                        <a:buFontTx/>
                        <a:buNone/>
                        <a:tabLst/>
                      </a:pPr>
                      <a:endParaRPr kumimoji="0" lang="fr-BE" sz="1600" b="1" i="0" u="none" strike="noStrike" kern="1200" cap="none" normalizeH="0" baseline="0" noProof="0" dirty="0" smtClean="0">
                        <a:ln>
                          <a:noFill/>
                        </a:ln>
                        <a:solidFill>
                          <a:schemeClr val="bg1"/>
                        </a:solidFill>
                        <a:effectLst/>
                        <a:latin typeface="+mn-lt"/>
                        <a:ea typeface="+mn-ea"/>
                        <a:cs typeface="Arial" charset="0"/>
                      </a:endParaRPr>
                    </a:p>
                    <a:p>
                      <a:pPr marL="0" marR="0" lvl="0" indent="0" algn="ctr" defTabSz="966788" rtl="0" eaLnBrk="0" fontAlgn="base" latinLnBrk="0" hangingPunct="0">
                        <a:lnSpc>
                          <a:spcPct val="100000"/>
                        </a:lnSpc>
                        <a:spcBef>
                          <a:spcPct val="0"/>
                        </a:spcBef>
                        <a:spcAft>
                          <a:spcPct val="0"/>
                        </a:spcAft>
                        <a:buClrTx/>
                        <a:buSzTx/>
                        <a:buFontTx/>
                        <a:buNone/>
                        <a:tabLst/>
                      </a:pPr>
                      <a:endParaRPr kumimoji="0" lang="fr-BE" sz="1600" b="1" i="0" u="none" strike="noStrike" kern="1200" cap="none" normalizeH="0" baseline="0" noProof="0" dirty="0" smtClean="0">
                        <a:ln>
                          <a:noFill/>
                        </a:ln>
                        <a:solidFill>
                          <a:schemeClr val="bg1"/>
                        </a:solidFill>
                        <a:effectLst/>
                        <a:latin typeface="+mn-lt"/>
                        <a:ea typeface="+mn-ea"/>
                        <a:cs typeface="Arial" charset="0"/>
                      </a:endParaRPr>
                    </a:p>
                  </a:txBody>
                  <a:tcPr marL="72000" marR="72000" marT="72000" marB="72000" anchor="ctr" horzOverflow="overflow">
                    <a:lnL w="12700" cap="flat" cmpd="sng" algn="ctr">
                      <a:solidFill>
                        <a:schemeClr val="tx1"/>
                      </a:solidFill>
                      <a:prstDash val="solid"/>
                      <a:round/>
                      <a:headEnd type="none" w="med" len="med"/>
                      <a:tailEnd type="none" w="med" len="lg"/>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lg"/>
                    </a:lnT>
                    <a:lnB w="12700" cap="flat" cmpd="sng" algn="ctr">
                      <a:solidFill>
                        <a:schemeClr val="tx1"/>
                      </a:solidFill>
                      <a:prstDash val="solid"/>
                      <a:round/>
                      <a:headEnd type="none" w="med" len="med"/>
                      <a:tailEnd type="none" w="med" len="lg"/>
                    </a:lnB>
                    <a:lnTlToBr>
                      <a:noFill/>
                    </a:lnTlToBr>
                    <a:lnBlToTr>
                      <a:noFill/>
                    </a:lnBlToTr>
                    <a:solidFill>
                      <a:srgbClr val="0F5494"/>
                    </a:solidFill>
                  </a:tcPr>
                </a:tc>
              </a:tr>
              <a:tr h="2205038">
                <a:tc>
                  <a:txBody>
                    <a:bodyPr/>
                    <a:lstStyle/>
                    <a:p>
                      <a:pPr marL="117475" marR="0" lvl="0" indent="-117475" algn="l" defTabSz="966788" rtl="0" eaLnBrk="0" fontAlgn="base" latinLnBrk="0" hangingPunct="0">
                        <a:lnSpc>
                          <a:spcPct val="90000"/>
                        </a:lnSpc>
                        <a:spcBef>
                          <a:spcPct val="50000"/>
                        </a:spcBef>
                        <a:spcAft>
                          <a:spcPct val="0"/>
                        </a:spcAft>
                        <a:buClr>
                          <a:schemeClr val="bg2"/>
                        </a:buClr>
                        <a:buSzTx/>
                        <a:buFont typeface="Arial" pitchFamily="34" charset="0"/>
                        <a:buChar char="•"/>
                        <a:tabLst/>
                      </a:pPr>
                      <a:r>
                        <a:rPr kumimoji="0" lang="fr-BE" sz="1400" b="1" i="0" u="none" strike="noStrike" kern="1200" cap="none" normalizeH="0" baseline="0" noProof="0" dirty="0" smtClean="0">
                          <a:ln>
                            <a:noFill/>
                          </a:ln>
                          <a:solidFill>
                            <a:srgbClr val="0F5494"/>
                          </a:solidFill>
                          <a:effectLst/>
                          <a:latin typeface="+mj-lt"/>
                          <a:ea typeface="+mn-ea"/>
                          <a:cs typeface="Arial" charset="0"/>
                        </a:rPr>
                        <a:t>L’AB est/n’est pas la modalité la plus appropriée pour appuyer la politique du partenaire.</a:t>
                      </a:r>
                    </a:p>
                    <a:p>
                      <a:pPr marL="117475" marR="0" lvl="0" indent="-117475" algn="l" defTabSz="966788" rtl="0" eaLnBrk="0" fontAlgn="base" latinLnBrk="0" hangingPunct="0">
                        <a:lnSpc>
                          <a:spcPct val="90000"/>
                        </a:lnSpc>
                        <a:spcBef>
                          <a:spcPct val="50000"/>
                        </a:spcBef>
                        <a:spcAft>
                          <a:spcPct val="0"/>
                        </a:spcAft>
                        <a:buClr>
                          <a:schemeClr val="bg2"/>
                        </a:buClr>
                        <a:buSzTx/>
                        <a:buFont typeface="Arial" pitchFamily="34" charset="0"/>
                        <a:buChar char="•"/>
                        <a:tabLst/>
                      </a:pPr>
                      <a:r>
                        <a:rPr kumimoji="0" lang="fr-BE" sz="1400" b="1" i="0" u="none" strike="noStrike" kern="1200" cap="none" normalizeH="0" baseline="0" noProof="0" dirty="0" smtClean="0">
                          <a:ln>
                            <a:noFill/>
                          </a:ln>
                          <a:solidFill>
                            <a:srgbClr val="0F5494"/>
                          </a:solidFill>
                          <a:effectLst/>
                          <a:latin typeface="+mj-lt"/>
                          <a:ea typeface="+mn-ea"/>
                          <a:cs typeface="Arial" charset="0"/>
                        </a:rPr>
                        <a:t>La politique est/n’est pas suffisamment pertinente et crédible pour être éligible pour l’AB de l’UE.</a:t>
                      </a:r>
                    </a:p>
                  </a:txBody>
                  <a:tcPr marL="72000" marR="72000" marT="72000" marB="72000" horzOverflow="overflow">
                    <a:lnL w="12700" cap="flat" cmpd="sng" algn="ctr">
                      <a:solidFill>
                        <a:schemeClr val="tx1"/>
                      </a:solidFill>
                      <a:prstDash val="solid"/>
                      <a:round/>
                      <a:headEnd type="none" w="med" len="med"/>
                      <a:tailEnd type="none" w="med" len="lg"/>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lg"/>
                    </a:lnT>
                    <a:lnB w="12700" cap="flat" cmpd="sng" algn="ctr">
                      <a:solidFill>
                        <a:schemeClr val="tx1"/>
                      </a:solidFill>
                      <a:prstDash val="solid"/>
                      <a:round/>
                      <a:headEnd type="none" w="med" len="med"/>
                      <a:tailEnd type="none" w="med" len="lg"/>
                    </a:lnB>
                    <a:lnTlToBr>
                      <a:noFill/>
                    </a:lnTlToBr>
                    <a:lnBlToTr>
                      <a:noFill/>
                    </a:lnBlToTr>
                    <a:solidFill>
                      <a:schemeClr val="bg1"/>
                    </a:solidFill>
                  </a:tcPr>
                </a:tc>
              </a:tr>
            </a:tbl>
          </a:graphicData>
        </a:graphic>
      </p:graphicFrame>
      <p:sp>
        <p:nvSpPr>
          <p:cNvPr id="14" name="TextBox 13"/>
          <p:cNvSpPr txBox="1"/>
          <p:nvPr/>
        </p:nvSpPr>
        <p:spPr>
          <a:xfrm>
            <a:off x="323528" y="5373216"/>
            <a:ext cx="8640960" cy="1169551"/>
          </a:xfrm>
          <a:prstGeom prst="rect">
            <a:avLst/>
          </a:prstGeom>
          <a:solidFill>
            <a:srgbClr val="0F5494">
              <a:alpha val="25000"/>
            </a:srgbClr>
          </a:solidFill>
          <a:ln>
            <a:solidFill>
              <a:srgbClr val="0F5494"/>
            </a:solidFill>
          </a:ln>
          <a:effectLst>
            <a:innerShdw blurRad="63500" dist="50800" dir="13500000">
              <a:prstClr val="black">
                <a:alpha val="50000"/>
              </a:prstClr>
            </a:innerShdw>
          </a:effectLst>
        </p:spPr>
        <p:txBody>
          <a:bodyPr wrap="square" rtlCol="0">
            <a:spAutoFit/>
          </a:bodyPr>
          <a:lstStyle/>
          <a:p>
            <a:r>
              <a:rPr lang="fr-BE" sz="1400" b="1" dirty="0" smtClean="0"/>
              <a:t>Selon le type d’AB l’évaluation mettra l’accent sur différents aspects:</a:t>
            </a:r>
          </a:p>
          <a:p>
            <a:endParaRPr lang="fr-BE" sz="1400" b="1" dirty="0" smtClean="0"/>
          </a:p>
          <a:p>
            <a:r>
              <a:rPr lang="fr-BE" sz="1400" b="1" dirty="0" smtClean="0"/>
              <a:t>CBGD: gouvernance, développement durable, lutte contre la pauvreté</a:t>
            </a:r>
          </a:p>
          <a:p>
            <a:r>
              <a:rPr lang="fr-BE" sz="1400" b="1" dirty="0" smtClean="0"/>
              <a:t>CCAE: restauration des fonctions vitales de l’état et des services sociaux de base</a:t>
            </a:r>
          </a:p>
          <a:p>
            <a:r>
              <a:rPr lang="fr-BE" sz="1400" b="1" dirty="0" smtClean="0"/>
              <a:t>CRS: réformes sectorielles, gouvernance sectorielle, fournitures de services</a:t>
            </a:r>
            <a:endParaRPr lang="en-GB" sz="1400" b="1" dirty="0"/>
          </a:p>
        </p:txBody>
      </p:sp>
      <p:sp>
        <p:nvSpPr>
          <p:cNvPr id="15" name="Rectangle 14"/>
          <p:cNvSpPr/>
          <p:nvPr/>
        </p:nvSpPr>
        <p:spPr bwMode="auto">
          <a:xfrm>
            <a:off x="7812360" y="7029400"/>
            <a:ext cx="914400" cy="914400"/>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smtClean="0">
              <a:ln>
                <a:noFill/>
              </a:ln>
              <a:solidFill>
                <a:srgbClr val="0F5494"/>
              </a:solidFill>
              <a:effectLst/>
              <a:latin typeface="Verdana" pitchFamily="34" charset="0"/>
            </a:endParaRPr>
          </a:p>
        </p:txBody>
      </p:sp>
      <p:sp>
        <p:nvSpPr>
          <p:cNvPr id="16" name="Slide Number Placeholder 3"/>
          <p:cNvSpPr>
            <a:spLocks noGrp="1"/>
          </p:cNvSpPr>
          <p:nvPr>
            <p:ph type="sldNum" sz="quarter" idx="12"/>
          </p:nvPr>
        </p:nvSpPr>
        <p:spPr>
          <a:xfrm>
            <a:off x="6830888" y="6553150"/>
            <a:ext cx="2133600" cy="476250"/>
          </a:xfrm>
        </p:spPr>
        <p:txBody>
          <a:bodyPr/>
          <a:lstStyle/>
          <a:p>
            <a:fld id="{37B83C0C-BC65-4367-9B8A-060D4801009D}" type="slidenum">
              <a:rPr lang="en-GB" smtClean="0"/>
              <a:pPr/>
              <a:t>11</a:t>
            </a:fld>
            <a:endParaRPr lang="en-GB" dirty="0"/>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8882" name="Rectangle 2"/>
          <p:cNvSpPr>
            <a:spLocks noGrp="1" noChangeArrowheads="1"/>
          </p:cNvSpPr>
          <p:nvPr>
            <p:ph type="title"/>
          </p:nvPr>
        </p:nvSpPr>
        <p:spPr>
          <a:xfrm>
            <a:off x="179512" y="1331615"/>
            <a:ext cx="8647112" cy="657225"/>
          </a:xfrm>
        </p:spPr>
        <p:txBody>
          <a:bodyPr/>
          <a:lstStyle/>
          <a:p>
            <a:pPr algn="ctr"/>
            <a:r>
              <a:rPr lang="fr-BE" sz="2400" smtClean="0"/>
              <a:t>Quand la politique publique doit-elle être évaluée?</a:t>
            </a:r>
            <a:endParaRPr lang="fr-BE" sz="2400"/>
          </a:p>
        </p:txBody>
      </p:sp>
      <p:sp>
        <p:nvSpPr>
          <p:cNvPr id="1018889" name="RunningHead"/>
          <p:cNvSpPr txBox="1">
            <a:spLocks noChangeArrowheads="1"/>
          </p:cNvSpPr>
          <p:nvPr/>
        </p:nvSpPr>
        <p:spPr bwMode="auto">
          <a:xfrm>
            <a:off x="6167438" y="239713"/>
            <a:ext cx="2725737" cy="165100"/>
          </a:xfrm>
          <a:prstGeom prst="rect">
            <a:avLst/>
          </a:prstGeom>
          <a:noFill/>
          <a:ln w="9525" algn="ctr">
            <a:noFill/>
            <a:miter lim="800000"/>
            <a:headEnd/>
            <a:tailEnd/>
          </a:ln>
          <a:effectLst/>
        </p:spPr>
        <p:txBody>
          <a:bodyPr wrap="none" lIns="0" tIns="0" rIns="0" bIns="0">
            <a:spAutoFit/>
          </a:bodyPr>
          <a:lstStyle/>
          <a:p>
            <a:pPr algn="r"/>
            <a:r>
              <a:rPr lang="en-US" sz="1200" b="0"/>
              <a:t>Running Head 12-Point Plain, Title Case</a:t>
            </a:r>
          </a:p>
        </p:txBody>
      </p:sp>
      <p:graphicFrame>
        <p:nvGraphicFramePr>
          <p:cNvPr id="10" name="Group 5"/>
          <p:cNvGraphicFramePr>
            <a:graphicFrameLocks noGrp="1"/>
          </p:cNvGraphicFramePr>
          <p:nvPr/>
        </p:nvGraphicFramePr>
        <p:xfrm>
          <a:off x="250825" y="3768030"/>
          <a:ext cx="4033143" cy="2037234"/>
        </p:xfrm>
        <a:graphic>
          <a:graphicData uri="http://schemas.openxmlformats.org/drawingml/2006/table">
            <a:tbl>
              <a:tblPr/>
              <a:tblGrid>
                <a:gridCol w="4033143"/>
              </a:tblGrid>
              <a:tr h="407016">
                <a:tc>
                  <a:txBody>
                    <a:bodyPr/>
                    <a:lstStyle/>
                    <a:p>
                      <a:pPr marL="0" marR="0" lvl="0" indent="0" algn="ctr" defTabSz="966788" rtl="0" eaLnBrk="0" fontAlgn="base" latinLnBrk="0" hangingPunct="0">
                        <a:lnSpc>
                          <a:spcPct val="90000"/>
                        </a:lnSpc>
                        <a:spcBef>
                          <a:spcPct val="0"/>
                        </a:spcBef>
                        <a:spcAft>
                          <a:spcPct val="0"/>
                        </a:spcAft>
                        <a:buClrTx/>
                        <a:buSzTx/>
                        <a:buFontTx/>
                        <a:buNone/>
                        <a:tabLst/>
                      </a:pPr>
                      <a:r>
                        <a:rPr kumimoji="0" lang="fr-BE" sz="1600" b="1" i="0" u="none" strike="noStrike" cap="none" normalizeH="0" baseline="0" noProof="0" smtClean="0">
                          <a:ln>
                            <a:noFill/>
                          </a:ln>
                          <a:solidFill>
                            <a:schemeClr val="bg1"/>
                          </a:solidFill>
                          <a:effectLst/>
                          <a:latin typeface="+mn-lt"/>
                          <a:cs typeface="Arial" charset="0"/>
                        </a:rPr>
                        <a:t>durant la formulation</a:t>
                      </a:r>
                    </a:p>
                  </a:txBody>
                  <a:tcPr marL="72000" marR="72000" marT="72000" marB="72000" anchor="ctr" horzOverflow="overflow">
                    <a:lnL w="12700" cap="flat" cmpd="sng" algn="ctr">
                      <a:solidFill>
                        <a:schemeClr val="tx1"/>
                      </a:solidFill>
                      <a:prstDash val="solid"/>
                      <a:round/>
                      <a:headEnd type="none" w="med" len="med"/>
                      <a:tailEnd type="none" w="med" len="lg"/>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lg"/>
                    </a:lnT>
                    <a:lnB w="12700" cap="flat" cmpd="sng" algn="ctr">
                      <a:solidFill>
                        <a:schemeClr val="tx1"/>
                      </a:solidFill>
                      <a:prstDash val="solid"/>
                      <a:round/>
                      <a:headEnd type="none" w="med" len="med"/>
                      <a:tailEnd type="none" w="med" len="lg"/>
                    </a:lnB>
                    <a:lnTlToBr>
                      <a:noFill/>
                    </a:lnTlToBr>
                    <a:lnBlToTr>
                      <a:noFill/>
                    </a:lnBlToTr>
                    <a:solidFill>
                      <a:srgbClr val="0070C0"/>
                    </a:solidFill>
                  </a:tcPr>
                </a:tc>
              </a:tr>
              <a:tr h="1630218">
                <a:tc>
                  <a:txBody>
                    <a:bodyPr/>
                    <a:lstStyle/>
                    <a:p>
                      <a:pPr marL="117475" marR="0" lvl="0" indent="-117475" algn="l" defTabSz="966788" rtl="0" eaLnBrk="0" fontAlgn="base" latinLnBrk="0" hangingPunct="0">
                        <a:lnSpc>
                          <a:spcPct val="90000"/>
                        </a:lnSpc>
                        <a:spcBef>
                          <a:spcPct val="50000"/>
                        </a:spcBef>
                        <a:spcAft>
                          <a:spcPct val="0"/>
                        </a:spcAft>
                        <a:buClr>
                          <a:srgbClr val="0F5494"/>
                        </a:buClr>
                        <a:buSzTx/>
                        <a:buFont typeface="Wingdings" pitchFamily="2" charset="2"/>
                        <a:buNone/>
                        <a:tabLst/>
                      </a:pPr>
                      <a:r>
                        <a:rPr kumimoji="0" lang="fr-BE" sz="1600" b="1" i="0" u="none" strike="noStrike" kern="1200" cap="none" normalizeH="0" baseline="0" noProof="0" dirty="0" smtClean="0">
                          <a:ln>
                            <a:noFill/>
                          </a:ln>
                          <a:solidFill>
                            <a:srgbClr val="0F5494"/>
                          </a:solidFill>
                          <a:effectLst/>
                          <a:latin typeface="+mj-lt"/>
                          <a:ea typeface="+mn-ea"/>
                          <a:cs typeface="Arial" charset="0"/>
                        </a:rPr>
                        <a:t>Evaluez</a:t>
                      </a:r>
                    </a:p>
                    <a:p>
                      <a:pPr marL="574675" marR="0" lvl="1" indent="-117475" algn="l" defTabSz="966788" rtl="0" eaLnBrk="0" fontAlgn="base" latinLnBrk="0" hangingPunct="0">
                        <a:lnSpc>
                          <a:spcPct val="90000"/>
                        </a:lnSpc>
                        <a:spcBef>
                          <a:spcPct val="50000"/>
                        </a:spcBef>
                        <a:spcAft>
                          <a:spcPct val="0"/>
                        </a:spcAft>
                        <a:buClr>
                          <a:srgbClr val="0F5494"/>
                        </a:buClr>
                        <a:buSzTx/>
                        <a:buFont typeface="Arial" pitchFamily="34" charset="0"/>
                        <a:buChar char="•"/>
                        <a:tabLst/>
                      </a:pPr>
                      <a:r>
                        <a:rPr kumimoji="0" lang="fr-BE" sz="1600" b="1" i="0" u="none" strike="noStrike" kern="1200" cap="none" normalizeH="0" baseline="0" noProof="0" dirty="0" smtClean="0">
                          <a:ln>
                            <a:noFill/>
                          </a:ln>
                          <a:solidFill>
                            <a:srgbClr val="0F5494"/>
                          </a:solidFill>
                          <a:effectLst/>
                          <a:latin typeface="+mj-lt"/>
                          <a:ea typeface="+mn-ea"/>
                          <a:cs typeface="Arial" charset="0"/>
                        </a:rPr>
                        <a:t>la pertinence de la politique</a:t>
                      </a:r>
                    </a:p>
                    <a:p>
                      <a:pPr marL="574675" marR="0" lvl="1" indent="-117475" algn="l" defTabSz="966788" rtl="0" eaLnBrk="0" fontAlgn="base" latinLnBrk="0" hangingPunct="0">
                        <a:lnSpc>
                          <a:spcPct val="90000"/>
                        </a:lnSpc>
                        <a:spcBef>
                          <a:spcPct val="50000"/>
                        </a:spcBef>
                        <a:spcAft>
                          <a:spcPct val="0"/>
                        </a:spcAft>
                        <a:buClr>
                          <a:srgbClr val="0F5494"/>
                        </a:buClr>
                        <a:buSzTx/>
                        <a:buFont typeface="Arial" pitchFamily="34" charset="0"/>
                        <a:buChar char="•"/>
                        <a:tabLst/>
                      </a:pPr>
                      <a:r>
                        <a:rPr kumimoji="0" lang="fr-BE" sz="1600" b="1" i="0" u="none" strike="noStrike" kern="1200" cap="none" normalizeH="0" baseline="0" noProof="0" dirty="0" smtClean="0">
                          <a:ln>
                            <a:noFill/>
                          </a:ln>
                          <a:solidFill>
                            <a:srgbClr val="0F5494"/>
                          </a:solidFill>
                          <a:effectLst/>
                          <a:latin typeface="+mj-lt"/>
                          <a:ea typeface="+mn-ea"/>
                          <a:cs typeface="Arial" charset="0"/>
                        </a:rPr>
                        <a:t>la crédibilité de la politique</a:t>
                      </a:r>
                    </a:p>
                  </a:txBody>
                  <a:tcPr marL="72000" marR="72000" marT="72000" marB="72000" horzOverflow="overflow">
                    <a:lnL w="12700" cap="flat" cmpd="sng" algn="ctr">
                      <a:solidFill>
                        <a:schemeClr val="tx1"/>
                      </a:solidFill>
                      <a:prstDash val="solid"/>
                      <a:round/>
                      <a:headEnd type="none" w="med" len="med"/>
                      <a:tailEnd type="none" w="med" len="lg"/>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lg"/>
                    </a:lnT>
                    <a:lnB w="12700" cap="flat" cmpd="sng" algn="ctr">
                      <a:solidFill>
                        <a:schemeClr val="tx1"/>
                      </a:solidFill>
                      <a:prstDash val="solid"/>
                      <a:round/>
                      <a:headEnd type="none" w="med" len="med"/>
                      <a:tailEnd type="none" w="med" len="lg"/>
                    </a:lnB>
                    <a:lnTlToBr>
                      <a:noFill/>
                    </a:lnTlToBr>
                    <a:lnBlToTr>
                      <a:noFill/>
                    </a:lnBlToTr>
                    <a:solidFill>
                      <a:schemeClr val="bg1"/>
                    </a:solidFill>
                  </a:tcPr>
                </a:tc>
              </a:tr>
            </a:tbl>
          </a:graphicData>
        </a:graphic>
      </p:graphicFrame>
      <p:graphicFrame>
        <p:nvGraphicFramePr>
          <p:cNvPr id="11" name="Group 5"/>
          <p:cNvGraphicFramePr>
            <a:graphicFrameLocks noGrp="1"/>
          </p:cNvGraphicFramePr>
          <p:nvPr/>
        </p:nvGraphicFramePr>
        <p:xfrm>
          <a:off x="4572000" y="3803799"/>
          <a:ext cx="4104456" cy="1970496"/>
        </p:xfrm>
        <a:graphic>
          <a:graphicData uri="http://schemas.openxmlformats.org/drawingml/2006/table">
            <a:tbl>
              <a:tblPr/>
              <a:tblGrid>
                <a:gridCol w="4104456"/>
              </a:tblGrid>
              <a:tr h="350894">
                <a:tc>
                  <a:txBody>
                    <a:bodyPr/>
                    <a:lstStyle/>
                    <a:p>
                      <a:pPr marL="0" marR="0" lvl="0" indent="0" algn="ctr" defTabSz="966788" rtl="0" eaLnBrk="0" fontAlgn="base" latinLnBrk="0" hangingPunct="0">
                        <a:lnSpc>
                          <a:spcPct val="90000"/>
                        </a:lnSpc>
                        <a:spcBef>
                          <a:spcPct val="0"/>
                        </a:spcBef>
                        <a:spcAft>
                          <a:spcPct val="0"/>
                        </a:spcAft>
                        <a:buClrTx/>
                        <a:buSzTx/>
                        <a:buFontTx/>
                        <a:buNone/>
                        <a:tabLst/>
                      </a:pPr>
                      <a:r>
                        <a:rPr kumimoji="0" lang="fr-BE" sz="1600" b="1" i="0" u="none" strike="noStrike" cap="none" normalizeH="0" baseline="0" noProof="0" dirty="0" smtClean="0">
                          <a:ln>
                            <a:noFill/>
                          </a:ln>
                          <a:solidFill>
                            <a:schemeClr val="bg1"/>
                          </a:solidFill>
                          <a:effectLst/>
                          <a:latin typeface="+mn-lt"/>
                          <a:cs typeface="Arial" charset="0"/>
                        </a:rPr>
                        <a:t>durant la mise en œuvre</a:t>
                      </a:r>
                    </a:p>
                  </a:txBody>
                  <a:tcPr marL="72000" marR="72000" marT="72000" marB="72000" anchor="ctr" horzOverflow="overflow">
                    <a:lnL w="12700" cap="flat" cmpd="sng" algn="ctr">
                      <a:solidFill>
                        <a:schemeClr val="tx1"/>
                      </a:solidFill>
                      <a:prstDash val="solid"/>
                      <a:round/>
                      <a:headEnd type="none" w="med" len="med"/>
                      <a:tailEnd type="none" w="med" len="lg"/>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lg"/>
                    </a:lnT>
                    <a:lnB w="12700" cap="flat" cmpd="sng" algn="ctr">
                      <a:solidFill>
                        <a:schemeClr val="tx1"/>
                      </a:solidFill>
                      <a:prstDash val="solid"/>
                      <a:round/>
                      <a:headEnd type="none" w="med" len="med"/>
                      <a:tailEnd type="none" w="med" len="lg"/>
                    </a:lnB>
                    <a:lnTlToBr>
                      <a:noFill/>
                    </a:lnTlToBr>
                    <a:lnBlToTr>
                      <a:noFill/>
                    </a:lnBlToTr>
                    <a:solidFill>
                      <a:srgbClr val="0070C0"/>
                    </a:solidFill>
                  </a:tcPr>
                </a:tc>
              </a:tr>
              <a:tr h="1434548">
                <a:tc>
                  <a:txBody>
                    <a:bodyPr/>
                    <a:lstStyle/>
                    <a:p>
                      <a:pPr marL="117475" marR="0" lvl="0" indent="-117475" algn="l" defTabSz="966788" rtl="0" eaLnBrk="0" fontAlgn="base" latinLnBrk="0" hangingPunct="0">
                        <a:lnSpc>
                          <a:spcPct val="90000"/>
                        </a:lnSpc>
                        <a:spcBef>
                          <a:spcPct val="50000"/>
                        </a:spcBef>
                        <a:spcAft>
                          <a:spcPct val="0"/>
                        </a:spcAft>
                        <a:buClr>
                          <a:srgbClr val="0F5494"/>
                        </a:buClr>
                        <a:buSzTx/>
                        <a:buFont typeface="Wingdings" pitchFamily="2" charset="2"/>
                        <a:buNone/>
                        <a:tabLst/>
                      </a:pPr>
                      <a:r>
                        <a:rPr kumimoji="0" lang="fr-BE" sz="1600" b="1" i="0" u="none" strike="noStrike" kern="1200" cap="none" normalizeH="0" baseline="0" noProof="0" dirty="0" smtClean="0">
                          <a:ln>
                            <a:noFill/>
                          </a:ln>
                          <a:solidFill>
                            <a:srgbClr val="0F5494"/>
                          </a:solidFill>
                          <a:effectLst/>
                          <a:latin typeface="+mj-lt"/>
                          <a:ea typeface="+mn-ea"/>
                          <a:cs typeface="Arial" charset="0"/>
                        </a:rPr>
                        <a:t>Evaluez </a:t>
                      </a:r>
                    </a:p>
                    <a:p>
                      <a:pPr marL="574675" marR="0" lvl="1" indent="-117475" algn="l" defTabSz="966788" rtl="0" eaLnBrk="0" fontAlgn="base" latinLnBrk="0" hangingPunct="0">
                        <a:lnSpc>
                          <a:spcPct val="90000"/>
                        </a:lnSpc>
                        <a:spcBef>
                          <a:spcPct val="50000"/>
                        </a:spcBef>
                        <a:spcAft>
                          <a:spcPct val="0"/>
                        </a:spcAft>
                        <a:buClr>
                          <a:srgbClr val="0F5494"/>
                        </a:buClr>
                        <a:buSzTx/>
                        <a:buFont typeface="Arial" pitchFamily="34" charset="0"/>
                        <a:buChar char="•"/>
                        <a:tabLst/>
                      </a:pPr>
                      <a:r>
                        <a:rPr kumimoji="0" lang="fr-BE" sz="1600" b="1" i="0" u="none" strike="noStrike" kern="1200" cap="none" normalizeH="0" baseline="0" noProof="0" dirty="0" smtClean="0">
                          <a:ln>
                            <a:noFill/>
                          </a:ln>
                          <a:solidFill>
                            <a:srgbClr val="0F5494"/>
                          </a:solidFill>
                          <a:effectLst/>
                          <a:latin typeface="+mj-lt"/>
                          <a:ea typeface="+mn-ea"/>
                          <a:cs typeface="Arial" charset="0"/>
                        </a:rPr>
                        <a:t>les progrès dans la mise en œuvre de la politique</a:t>
                      </a:r>
                    </a:p>
                    <a:p>
                      <a:pPr marL="574675" marR="0" lvl="1" indent="-117475" algn="l" defTabSz="966788" rtl="0" eaLnBrk="0" fontAlgn="base" latinLnBrk="0" hangingPunct="0">
                        <a:lnSpc>
                          <a:spcPct val="90000"/>
                        </a:lnSpc>
                        <a:spcBef>
                          <a:spcPct val="50000"/>
                        </a:spcBef>
                        <a:spcAft>
                          <a:spcPct val="0"/>
                        </a:spcAft>
                        <a:buClr>
                          <a:srgbClr val="0F5494"/>
                        </a:buClr>
                        <a:buSzTx/>
                        <a:buFont typeface="Arial" pitchFamily="34" charset="0"/>
                        <a:buChar char="•"/>
                        <a:tabLst/>
                      </a:pPr>
                      <a:r>
                        <a:rPr kumimoji="0" lang="fr-BE" sz="1600" b="1" i="0" u="none" strike="noStrike" kern="1200" cap="none" normalizeH="0" baseline="0" noProof="0" dirty="0" smtClean="0">
                          <a:ln>
                            <a:noFill/>
                          </a:ln>
                          <a:solidFill>
                            <a:srgbClr val="0F5494"/>
                          </a:solidFill>
                          <a:effectLst/>
                          <a:latin typeface="+mj-lt"/>
                          <a:ea typeface="+mn-ea"/>
                          <a:cs typeface="Arial" charset="0"/>
                        </a:rPr>
                        <a:t> les résultats atteints</a:t>
                      </a:r>
                    </a:p>
                    <a:p>
                      <a:pPr marL="117475" marR="0" lvl="0" indent="-117475" algn="l" defTabSz="966788" rtl="0" eaLnBrk="0" fontAlgn="base" latinLnBrk="0" hangingPunct="0">
                        <a:lnSpc>
                          <a:spcPct val="90000"/>
                        </a:lnSpc>
                        <a:spcBef>
                          <a:spcPct val="50000"/>
                        </a:spcBef>
                        <a:spcAft>
                          <a:spcPct val="0"/>
                        </a:spcAft>
                        <a:buClr>
                          <a:srgbClr val="0F5494"/>
                        </a:buClr>
                        <a:buSzTx/>
                        <a:buFont typeface="Wingdings" pitchFamily="2" charset="2"/>
                        <a:buChar char="§"/>
                        <a:tabLst/>
                      </a:pPr>
                      <a:endParaRPr kumimoji="0" lang="fr-BE" sz="1600" b="1" i="0" u="none" strike="noStrike" kern="1200" cap="none" normalizeH="0" baseline="0" noProof="0" dirty="0" smtClean="0">
                        <a:ln>
                          <a:noFill/>
                        </a:ln>
                        <a:solidFill>
                          <a:srgbClr val="0F5494"/>
                        </a:solidFill>
                        <a:effectLst/>
                        <a:latin typeface="+mj-lt"/>
                        <a:ea typeface="+mn-ea"/>
                        <a:cs typeface="Arial" charset="0"/>
                      </a:endParaRPr>
                    </a:p>
                  </a:txBody>
                  <a:tcPr marL="72000" marR="72000" marT="72000" marB="72000" horzOverflow="overflow">
                    <a:lnL w="12700" cap="flat" cmpd="sng" algn="ctr">
                      <a:solidFill>
                        <a:schemeClr val="tx1"/>
                      </a:solidFill>
                      <a:prstDash val="solid"/>
                      <a:round/>
                      <a:headEnd type="none" w="med" len="med"/>
                      <a:tailEnd type="none" w="med" len="lg"/>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lg"/>
                    </a:lnT>
                    <a:lnB w="12700" cap="flat" cmpd="sng" algn="ctr">
                      <a:solidFill>
                        <a:schemeClr val="tx1"/>
                      </a:solidFill>
                      <a:prstDash val="solid"/>
                      <a:round/>
                      <a:headEnd type="none" w="med" len="med"/>
                      <a:tailEnd type="none" w="med" len="lg"/>
                    </a:lnB>
                    <a:lnTlToBr>
                      <a:noFill/>
                    </a:lnTlToBr>
                    <a:lnBlToTr>
                      <a:noFill/>
                    </a:lnBlToTr>
                    <a:solidFill>
                      <a:schemeClr val="bg1"/>
                    </a:solidFill>
                  </a:tcPr>
                </a:tc>
              </a:tr>
            </a:tbl>
          </a:graphicData>
        </a:graphic>
      </p:graphicFrame>
      <p:sp>
        <p:nvSpPr>
          <p:cNvPr id="13" name="Rectangle 12"/>
          <p:cNvSpPr/>
          <p:nvPr/>
        </p:nvSpPr>
        <p:spPr bwMode="auto">
          <a:xfrm>
            <a:off x="899592" y="2204864"/>
            <a:ext cx="3600400" cy="504056"/>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smtClean="0">
              <a:ln>
                <a:noFill/>
              </a:ln>
              <a:solidFill>
                <a:srgbClr val="0F5494"/>
              </a:solidFill>
              <a:effectLst/>
              <a:latin typeface="Verdana" pitchFamily="34" charset="0"/>
            </a:endParaRPr>
          </a:p>
        </p:txBody>
      </p:sp>
      <p:sp>
        <p:nvSpPr>
          <p:cNvPr id="15" name="TextBox 14"/>
          <p:cNvSpPr txBox="1"/>
          <p:nvPr/>
        </p:nvSpPr>
        <p:spPr>
          <a:xfrm>
            <a:off x="251520" y="2276872"/>
            <a:ext cx="8804783" cy="658642"/>
          </a:xfrm>
          <a:prstGeom prst="rect">
            <a:avLst/>
          </a:prstGeom>
          <a:noFill/>
          <a:ln>
            <a:solidFill>
              <a:schemeClr val="tx1"/>
            </a:solidFill>
          </a:ln>
        </p:spPr>
        <p:txBody>
          <a:bodyPr wrap="none" rtlCol="0">
            <a:spAutoFit/>
          </a:bodyPr>
          <a:lstStyle/>
          <a:p>
            <a:pPr marL="117475" indent="-117475" defTabSz="966788" eaLnBrk="0" hangingPunct="0">
              <a:lnSpc>
                <a:spcPct val="90000"/>
              </a:lnSpc>
              <a:spcBef>
                <a:spcPct val="50000"/>
              </a:spcBef>
              <a:buClr>
                <a:srgbClr val="0F5494"/>
              </a:buClr>
            </a:pPr>
            <a:r>
              <a:rPr lang="fr-BE" sz="1600" b="1" dirty="0" smtClean="0">
                <a:latin typeface="+mj-lt"/>
                <a:cs typeface="Arial" charset="0"/>
              </a:rPr>
              <a:t>La politique publique doit être </a:t>
            </a:r>
            <a:r>
              <a:rPr lang="fr-BE" sz="1600" b="1" dirty="0" smtClean="0">
                <a:solidFill>
                  <a:srgbClr val="C00000"/>
                </a:solidFill>
                <a:latin typeface="+mj-lt"/>
                <a:cs typeface="Arial" charset="0"/>
              </a:rPr>
              <a:t>éligible quand le programme est approuvé</a:t>
            </a:r>
          </a:p>
          <a:p>
            <a:pPr marL="117475" indent="-117475" algn="ctr" defTabSz="966788" eaLnBrk="0" hangingPunct="0">
              <a:lnSpc>
                <a:spcPct val="90000"/>
              </a:lnSpc>
              <a:spcBef>
                <a:spcPct val="50000"/>
              </a:spcBef>
              <a:buClr>
                <a:srgbClr val="0F5494"/>
              </a:buClr>
            </a:pPr>
            <a:r>
              <a:rPr lang="fr-BE" sz="1600" b="1" dirty="0" smtClean="0">
                <a:latin typeface="+mj-lt"/>
                <a:cs typeface="Arial" charset="0"/>
              </a:rPr>
              <a:t>et </a:t>
            </a:r>
            <a:r>
              <a:rPr lang="fr-BE" sz="1600" b="1" dirty="0" smtClean="0">
                <a:solidFill>
                  <a:srgbClr val="C00000"/>
                </a:solidFill>
                <a:latin typeface="+mj-lt"/>
                <a:cs typeface="Arial" charset="0"/>
              </a:rPr>
              <a:t>lors de chaque déboursement de tranche d’AB</a:t>
            </a:r>
            <a:endParaRPr lang="en-GB" sz="1600" b="1" dirty="0" smtClean="0">
              <a:solidFill>
                <a:srgbClr val="C00000"/>
              </a:solidFill>
              <a:latin typeface="+mj-lt"/>
              <a:cs typeface="Arial" charset="0"/>
            </a:endParaRPr>
          </a:p>
        </p:txBody>
      </p:sp>
      <p:sp>
        <p:nvSpPr>
          <p:cNvPr id="16" name="Down Arrow 15"/>
          <p:cNvSpPr/>
          <p:nvPr/>
        </p:nvSpPr>
        <p:spPr bwMode="auto">
          <a:xfrm>
            <a:off x="2411760" y="2780928"/>
            <a:ext cx="3744416" cy="720080"/>
          </a:xfrm>
          <a:prstGeom prst="downArrow">
            <a:avLst>
              <a:gd name="adj1" fmla="val 50000"/>
              <a:gd name="adj2" fmla="val 69400"/>
            </a:avLst>
          </a:prstGeom>
          <a:no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smtClean="0">
              <a:ln>
                <a:noFill/>
              </a:ln>
              <a:solidFill>
                <a:srgbClr val="0F5494"/>
              </a:solidFill>
              <a:effectLst/>
              <a:latin typeface="Verdana" pitchFamily="34" charset="0"/>
            </a:endParaRPr>
          </a:p>
        </p:txBody>
      </p:sp>
      <p:sp>
        <p:nvSpPr>
          <p:cNvPr id="17" name="Down Arrow 16"/>
          <p:cNvSpPr/>
          <p:nvPr/>
        </p:nvSpPr>
        <p:spPr bwMode="auto">
          <a:xfrm>
            <a:off x="3347864" y="2708920"/>
            <a:ext cx="2088232" cy="978408"/>
          </a:xfrm>
          <a:prstGeom prst="downArrow">
            <a:avLst/>
          </a:prstGeom>
          <a:no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dirty="0" smtClean="0">
              <a:ln>
                <a:noFill/>
              </a:ln>
              <a:solidFill>
                <a:schemeClr val="tx1"/>
              </a:solidFill>
              <a:effectLst/>
              <a:latin typeface="Verdana" pitchFamily="34" charset="0"/>
            </a:endParaRPr>
          </a:p>
        </p:txBody>
      </p:sp>
      <p:sp>
        <p:nvSpPr>
          <p:cNvPr id="20" name="AutoShape 4"/>
          <p:cNvSpPr>
            <a:spLocks noChangeArrowheads="1"/>
          </p:cNvSpPr>
          <p:nvPr/>
        </p:nvSpPr>
        <p:spPr bwMode="auto">
          <a:xfrm rot="10800000" flipH="1">
            <a:off x="3202608" y="2996952"/>
            <a:ext cx="2449512" cy="648071"/>
          </a:xfrm>
          <a:prstGeom prst="triangle">
            <a:avLst>
              <a:gd name="adj" fmla="val 51032"/>
            </a:avLst>
          </a:prstGeom>
          <a:solidFill>
            <a:srgbClr val="0F5494">
              <a:alpha val="50000"/>
            </a:srgbClr>
          </a:solidFill>
          <a:ln w="12700">
            <a:noFill/>
            <a:miter lim="800000"/>
            <a:headEnd/>
            <a:tailEnd/>
          </a:ln>
          <a:effectLst/>
        </p:spPr>
        <p:txBody>
          <a:bodyPr rot="10800000" wrap="none" anchor="ctr"/>
          <a:lstStyle/>
          <a:p>
            <a:pPr eaLnBrk="0" hangingPunct="0"/>
            <a:endParaRPr lang="pt-BR"/>
          </a:p>
        </p:txBody>
      </p:sp>
      <p:sp>
        <p:nvSpPr>
          <p:cNvPr id="12" name="Slide Number Placeholder 3"/>
          <p:cNvSpPr>
            <a:spLocks noGrp="1"/>
          </p:cNvSpPr>
          <p:nvPr>
            <p:ph type="sldNum" sz="quarter" idx="12"/>
          </p:nvPr>
        </p:nvSpPr>
        <p:spPr>
          <a:xfrm>
            <a:off x="6553200" y="6245225"/>
            <a:ext cx="2133600" cy="476250"/>
          </a:xfrm>
        </p:spPr>
        <p:txBody>
          <a:bodyPr/>
          <a:lstStyle/>
          <a:p>
            <a:fld id="{37B83C0C-BC65-4367-9B8A-060D4801009D}" type="slidenum">
              <a:rPr lang="en-GB" smtClean="0"/>
              <a:pPr/>
              <a:t>12</a:t>
            </a:fld>
            <a:endParaRPr lang="en-GB" dirty="0"/>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179512" y="4828827"/>
            <a:ext cx="8145463" cy="760413"/>
          </a:xfrm>
          <a:prstGeom prst="rect">
            <a:avLst/>
          </a:prstGeom>
          <a:solidFill>
            <a:srgbClr val="DDDDDD"/>
          </a:solidFill>
          <a:ln w="9525" algn="ctr">
            <a:noFill/>
            <a:miter lim="800000"/>
            <a:headEnd/>
            <a:tailEnd/>
          </a:ln>
          <a:effectLst/>
        </p:spPr>
        <p:txBody>
          <a:bodyPr wrap="none" anchor="ctr"/>
          <a:lstStyle/>
          <a:p>
            <a:endParaRPr lang="en-GB"/>
          </a:p>
        </p:txBody>
      </p:sp>
      <p:sp>
        <p:nvSpPr>
          <p:cNvPr id="2" name="Title 1"/>
          <p:cNvSpPr>
            <a:spLocks noGrp="1"/>
          </p:cNvSpPr>
          <p:nvPr>
            <p:ph type="title"/>
          </p:nvPr>
        </p:nvSpPr>
        <p:spPr>
          <a:xfrm>
            <a:off x="500034" y="1071546"/>
            <a:ext cx="8229600" cy="936625"/>
          </a:xfrm>
        </p:spPr>
        <p:txBody>
          <a:bodyPr/>
          <a:lstStyle/>
          <a:p>
            <a:r>
              <a:rPr lang="fr-FR" dirty="0" smtClean="0"/>
              <a:t>Plan du module </a:t>
            </a:r>
            <a:r>
              <a:rPr lang="fr-FR" dirty="0" smtClean="0"/>
              <a:t>4</a:t>
            </a:r>
            <a:endParaRPr lang="fr-FR" dirty="0"/>
          </a:p>
        </p:txBody>
      </p:sp>
      <p:sp>
        <p:nvSpPr>
          <p:cNvPr id="3" name="Content Placeholder 2"/>
          <p:cNvSpPr>
            <a:spLocks noGrp="1"/>
          </p:cNvSpPr>
          <p:nvPr>
            <p:ph idx="1"/>
          </p:nvPr>
        </p:nvSpPr>
        <p:spPr>
          <a:xfrm>
            <a:off x="500034" y="2071678"/>
            <a:ext cx="8229600" cy="4381658"/>
          </a:xfrm>
        </p:spPr>
        <p:txBody>
          <a:bodyPr/>
          <a:lstStyle/>
          <a:p>
            <a:pPr marL="457200" indent="-457200">
              <a:spcBef>
                <a:spcPts val="1200"/>
              </a:spcBef>
              <a:spcAft>
                <a:spcPts val="1200"/>
              </a:spcAft>
              <a:buClrTx/>
              <a:buFont typeface="+mj-lt"/>
              <a:buAutoNum type="arabicPeriod"/>
            </a:pPr>
            <a:r>
              <a:rPr lang="fr-FR" i="0" dirty="0" smtClean="0"/>
              <a:t>En quoi consiste la politique publique?</a:t>
            </a:r>
          </a:p>
          <a:p>
            <a:pPr marL="457200" indent="-457200">
              <a:spcBef>
                <a:spcPts val="1800"/>
              </a:spcBef>
              <a:spcAft>
                <a:spcPts val="1200"/>
              </a:spcAft>
              <a:buClrTx/>
              <a:buFont typeface="+mj-lt"/>
              <a:buAutoNum type="arabicPeriod"/>
            </a:pPr>
            <a:r>
              <a:rPr lang="fr-FR" i="0" dirty="0" smtClean="0"/>
              <a:t>Pourquoi doit-elle constituer un critère d’éligibilité ?</a:t>
            </a:r>
          </a:p>
          <a:p>
            <a:pPr marL="457200" indent="-457200">
              <a:spcBef>
                <a:spcPts val="1800"/>
              </a:spcBef>
              <a:spcAft>
                <a:spcPts val="1200"/>
              </a:spcAft>
              <a:buClrTx/>
              <a:buFont typeface="+mj-lt"/>
              <a:buAutoNum type="arabicPeriod"/>
            </a:pPr>
            <a:r>
              <a:rPr lang="fr-FR" i="0" dirty="0" smtClean="0"/>
              <a:t>Quels sont les aspects à évaluer et à quel moment ?</a:t>
            </a:r>
          </a:p>
          <a:p>
            <a:pPr marL="457200" indent="-457200">
              <a:spcBef>
                <a:spcPts val="1200"/>
              </a:spcBef>
              <a:buClrTx/>
              <a:buFont typeface="+mj-lt"/>
              <a:buAutoNum type="arabicPeriod"/>
            </a:pPr>
            <a:r>
              <a:rPr lang="fr-FR" b="1" i="0" dirty="0" smtClean="0">
                <a:solidFill>
                  <a:srgbClr val="C00000"/>
                </a:solidFill>
              </a:rPr>
              <a:t>Comment l’évaluer ?</a:t>
            </a:r>
          </a:p>
          <a:p>
            <a:pPr marL="457200" indent="-457200">
              <a:buClrTx/>
              <a:buFont typeface="+mj-lt"/>
              <a:buAutoNum type="arabicPeriod"/>
            </a:pPr>
            <a:endParaRPr lang="fr-FR" i="0" noProof="0" dirty="0" smtClean="0"/>
          </a:p>
          <a:p>
            <a:pPr marL="457200" indent="-457200">
              <a:buClrTx/>
              <a:buFont typeface="+mj-lt"/>
              <a:buAutoNum type="arabicPeriod"/>
            </a:pPr>
            <a:endParaRPr lang="fr-FR" i="0" noProof="0" dirty="0" smtClean="0"/>
          </a:p>
          <a:p>
            <a:endParaRPr lang="fr-FR" noProof="0" dirty="0"/>
          </a:p>
        </p:txBody>
      </p:sp>
      <p:sp>
        <p:nvSpPr>
          <p:cNvPr id="4" name="Slide Number Placeholder 3"/>
          <p:cNvSpPr>
            <a:spLocks noGrp="1"/>
          </p:cNvSpPr>
          <p:nvPr>
            <p:ph type="sldNum" sz="quarter" idx="12"/>
          </p:nvPr>
        </p:nvSpPr>
        <p:spPr/>
        <p:txBody>
          <a:bodyPr/>
          <a:lstStyle/>
          <a:p>
            <a:fld id="{37B83C0C-BC65-4367-9B8A-060D4801009D}" type="slidenum">
              <a:rPr lang="en-GB" smtClean="0"/>
              <a:pPr/>
              <a:t>13</a:t>
            </a:fld>
            <a:endParaRPr lang="en-GB"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288" y="1214422"/>
            <a:ext cx="8229600" cy="803266"/>
          </a:xfrm>
        </p:spPr>
        <p:txBody>
          <a:bodyPr/>
          <a:lstStyle/>
          <a:p>
            <a:r>
              <a:rPr lang="fr-FR" sz="2800" noProof="0" dirty="0" smtClean="0"/>
              <a:t>Évaluation de l’éligibilité durant la conception</a:t>
            </a:r>
            <a:endParaRPr lang="fr-FR" sz="2800" noProof="0" dirty="0"/>
          </a:p>
        </p:txBody>
      </p:sp>
      <p:sp>
        <p:nvSpPr>
          <p:cNvPr id="3" name="Content Placeholder 2"/>
          <p:cNvSpPr>
            <a:spLocks noGrp="1"/>
          </p:cNvSpPr>
          <p:nvPr>
            <p:ph idx="1"/>
          </p:nvPr>
        </p:nvSpPr>
        <p:spPr>
          <a:xfrm>
            <a:off x="457200" y="2132857"/>
            <a:ext cx="8229600" cy="4176464"/>
          </a:xfrm>
        </p:spPr>
        <p:txBody>
          <a:bodyPr/>
          <a:lstStyle/>
          <a:p>
            <a:r>
              <a:rPr lang="fr-FR" sz="2000" i="0" noProof="0" dirty="0" smtClean="0"/>
              <a:t>Pour répondre à la question « </a:t>
            </a:r>
            <a:r>
              <a:rPr lang="fr-FR" sz="2000" noProof="0" dirty="0" smtClean="0">
                <a:solidFill>
                  <a:srgbClr val="C00000"/>
                </a:solidFill>
              </a:rPr>
              <a:t>La politique est-elle suffisamment pertinente et crédible pour que les objectifs du programme d’AB soient largement réalisés ?</a:t>
            </a:r>
            <a:r>
              <a:rPr lang="fr-FR" sz="2000" i="0" noProof="0" dirty="0" smtClean="0"/>
              <a:t> » </a:t>
            </a:r>
          </a:p>
          <a:p>
            <a:endParaRPr lang="fr-FR" sz="2000" i="0" noProof="0" dirty="0" smtClean="0"/>
          </a:p>
          <a:p>
            <a:r>
              <a:rPr lang="fr-FR" sz="2000" i="0" noProof="0" dirty="0" smtClean="0"/>
              <a:t>Les délégations doivent remettre un document de 6-8 pages accompagnant la Fiche </a:t>
            </a:r>
            <a:r>
              <a:rPr lang="fr-FR" sz="2000" i="0" dirty="0" smtClean="0"/>
              <a:t>A</a:t>
            </a:r>
            <a:r>
              <a:rPr lang="fr-FR" sz="2000" i="0" noProof="0" dirty="0" err="1" smtClean="0"/>
              <a:t>ction</a:t>
            </a:r>
            <a:r>
              <a:rPr lang="fr-FR" sz="2000" i="0" noProof="0" dirty="0" smtClean="0"/>
              <a:t> de l’AB et couvrant 5 points:</a:t>
            </a:r>
          </a:p>
          <a:p>
            <a:pPr marL="857250" lvl="1" indent="-457200">
              <a:buClr>
                <a:srgbClr val="0F5494"/>
              </a:buClr>
              <a:buFont typeface="+mj-lt"/>
              <a:buAutoNum type="arabicPeriod"/>
            </a:pPr>
            <a:r>
              <a:rPr lang="fr-FR" sz="1600" noProof="0" dirty="0" smtClean="0"/>
              <a:t>Cadre politique</a:t>
            </a:r>
          </a:p>
          <a:p>
            <a:pPr marL="857250" lvl="1" indent="-457200">
              <a:buClr>
                <a:srgbClr val="0F5494"/>
              </a:buClr>
              <a:buFont typeface="+mj-lt"/>
              <a:buAutoNum type="arabicPeriod"/>
            </a:pPr>
            <a:r>
              <a:rPr lang="fr-FR" sz="1600" noProof="0" dirty="0" smtClean="0"/>
              <a:t>Pertinence de la politique</a:t>
            </a:r>
          </a:p>
          <a:p>
            <a:pPr marL="857250" lvl="1" indent="-457200">
              <a:buClr>
                <a:srgbClr val="0F5494"/>
              </a:buClr>
              <a:buFont typeface="+mj-lt"/>
              <a:buAutoNum type="arabicPeriod"/>
            </a:pPr>
            <a:r>
              <a:rPr lang="fr-FR" sz="1600" noProof="0" dirty="0" smtClean="0"/>
              <a:t>Crédibilité de la politique</a:t>
            </a:r>
          </a:p>
          <a:p>
            <a:pPr marL="857250" lvl="1" indent="-457200">
              <a:buClr>
                <a:srgbClr val="0F5494"/>
              </a:buClr>
              <a:buFont typeface="+mj-lt"/>
              <a:buAutoNum type="arabicPeriod"/>
            </a:pPr>
            <a:r>
              <a:rPr lang="fr-FR" sz="1600" noProof="0" dirty="0" smtClean="0"/>
              <a:t>Conclusion:  avis de la délégation portant sur l’éligibilité</a:t>
            </a:r>
          </a:p>
          <a:p>
            <a:pPr marL="857250" lvl="1" indent="-457200">
              <a:buClr>
                <a:srgbClr val="0F5494"/>
              </a:buClr>
              <a:buFont typeface="+mj-lt"/>
              <a:buAutoNum type="arabicPeriod"/>
            </a:pPr>
            <a:r>
              <a:rPr lang="fr-FR" sz="1600" noProof="0" dirty="0" smtClean="0"/>
              <a:t>Progrès attendus dans la mise en œuvre de la politique </a:t>
            </a:r>
          </a:p>
          <a:p>
            <a:endParaRPr lang="fr-FR" sz="2000" i="0" noProof="0" dirty="0" smtClean="0"/>
          </a:p>
          <a:p>
            <a:endParaRPr lang="fr-FR" sz="2000" i="0" noProof="0" dirty="0"/>
          </a:p>
        </p:txBody>
      </p:sp>
      <p:sp>
        <p:nvSpPr>
          <p:cNvPr id="4" name="Slide Number Placeholder 3"/>
          <p:cNvSpPr>
            <a:spLocks noGrp="1"/>
          </p:cNvSpPr>
          <p:nvPr>
            <p:ph type="sldNum" sz="quarter" idx="12"/>
          </p:nvPr>
        </p:nvSpPr>
        <p:spPr/>
        <p:txBody>
          <a:bodyPr/>
          <a:lstStyle/>
          <a:p>
            <a:fld id="{37B83C0C-BC65-4367-9B8A-060D4801009D}" type="slidenum">
              <a:rPr lang="en-GB" smtClean="0"/>
              <a:pPr/>
              <a:t>14</a:t>
            </a:fld>
            <a:endParaRPr lang="en-GB"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288" y="1142984"/>
            <a:ext cx="8229600" cy="803266"/>
          </a:xfrm>
        </p:spPr>
        <p:txBody>
          <a:bodyPr/>
          <a:lstStyle/>
          <a:p>
            <a:r>
              <a:rPr lang="fr-FR" sz="2400" noProof="0" dirty="0" smtClean="0">
                <a:solidFill>
                  <a:srgbClr val="00B050"/>
                </a:solidFill>
              </a:rPr>
              <a:t>1° Descriptif du cadre politique</a:t>
            </a:r>
            <a:endParaRPr lang="fr-FR" sz="2400" noProof="0" dirty="0">
              <a:solidFill>
                <a:srgbClr val="00B050"/>
              </a:solidFill>
            </a:endParaRPr>
          </a:p>
        </p:txBody>
      </p:sp>
      <p:sp>
        <p:nvSpPr>
          <p:cNvPr id="3" name="Content Placeholder 2"/>
          <p:cNvSpPr>
            <a:spLocks noGrp="1"/>
          </p:cNvSpPr>
          <p:nvPr>
            <p:ph idx="1"/>
          </p:nvPr>
        </p:nvSpPr>
        <p:spPr>
          <a:xfrm>
            <a:off x="428596" y="2071678"/>
            <a:ext cx="8229600" cy="4525674"/>
          </a:xfrm>
        </p:spPr>
        <p:txBody>
          <a:bodyPr/>
          <a:lstStyle/>
          <a:p>
            <a:pPr>
              <a:buClrTx/>
              <a:buFont typeface="Wingdings" pitchFamily="2" charset="2"/>
              <a:buChar char="§"/>
            </a:pPr>
            <a:r>
              <a:rPr lang="fr-FR" sz="1800" i="0" noProof="0" dirty="0" smtClean="0"/>
              <a:t>Formulation de la politique : </a:t>
            </a:r>
          </a:p>
          <a:p>
            <a:pPr lvl="1">
              <a:buClrTx/>
              <a:buFont typeface="Wingdings" pitchFamily="2" charset="2"/>
              <a:buChar char="ü"/>
            </a:pPr>
            <a:r>
              <a:rPr lang="fr-FR" sz="1600" b="0" noProof="0" dirty="0" smtClean="0"/>
              <a:t>Quels sont les aspects définis par la politique</a:t>
            </a:r>
            <a:r>
              <a:rPr lang="fr-FR" sz="1600" b="0" i="0" noProof="0" dirty="0" smtClean="0"/>
              <a:t> ? </a:t>
            </a:r>
          </a:p>
          <a:p>
            <a:pPr lvl="1">
              <a:buClrTx/>
              <a:buFont typeface="Wingdings" pitchFamily="2" charset="2"/>
              <a:buChar char="ü"/>
            </a:pPr>
            <a:r>
              <a:rPr lang="fr-FR" sz="1600" b="0" i="0" noProof="0" dirty="0" smtClean="0"/>
              <a:t>Période couverte ? </a:t>
            </a:r>
            <a:r>
              <a:rPr lang="fr-FR" sz="1600" b="0" noProof="0" dirty="0" smtClean="0"/>
              <a:t>Correspondance avec les cycles politiques ou les autres processus politiques ?</a:t>
            </a:r>
          </a:p>
          <a:p>
            <a:pPr lvl="1">
              <a:buClrTx/>
              <a:buFont typeface="Wingdings" pitchFamily="2" charset="2"/>
              <a:buChar char="ü"/>
            </a:pPr>
            <a:r>
              <a:rPr lang="fr-FR" sz="1600" b="0" i="0" noProof="0" dirty="0" smtClean="0"/>
              <a:t>Processus d’approbation ? </a:t>
            </a:r>
          </a:p>
          <a:p>
            <a:pPr lvl="1">
              <a:buClrTx/>
              <a:buFont typeface="Wingdings" pitchFamily="2" charset="2"/>
              <a:buChar char="ü"/>
            </a:pPr>
            <a:r>
              <a:rPr lang="fr-FR" sz="1600" b="0" i="0" noProof="0" dirty="0" smtClean="0"/>
              <a:t>Implication des parties prenantes dans l’élaboration</a:t>
            </a:r>
            <a:r>
              <a:rPr lang="fr-FR" sz="1800" dirty="0" smtClean="0"/>
              <a:t>.</a:t>
            </a:r>
            <a:endParaRPr lang="fr-FR" sz="1800" i="0" noProof="0" dirty="0" smtClean="0"/>
          </a:p>
          <a:p>
            <a:pPr>
              <a:buClrTx/>
              <a:buFont typeface="Wingdings" pitchFamily="2" charset="2"/>
              <a:buChar char="§"/>
            </a:pPr>
            <a:r>
              <a:rPr lang="fr-FR" sz="1800" i="0" noProof="0" dirty="0" smtClean="0"/>
              <a:t>Existence et qualité du cadre de suivi et évaluation ? (reflète les objectifs politiques, inclut des indicateurs, existence d’un cadre d’évaluation de la performance)</a:t>
            </a:r>
          </a:p>
          <a:p>
            <a:pPr>
              <a:buClrTx/>
              <a:buFont typeface="Wingdings" pitchFamily="2" charset="2"/>
              <a:buChar char="§"/>
            </a:pPr>
            <a:r>
              <a:rPr lang="fr-FR" sz="1800" i="0" noProof="0" dirty="0" smtClean="0"/>
              <a:t>Examen des mécanismes de coordination des donateurs (processus d’examen régulier mené par le gouvernement ? Est-il publié ? Les acteurs sont-ils impliqués ?) </a:t>
            </a:r>
          </a:p>
          <a:p>
            <a:pPr>
              <a:buClrTx/>
              <a:buFont typeface="Wingdings" pitchFamily="2" charset="2"/>
              <a:buChar char="§"/>
            </a:pPr>
            <a:r>
              <a:rPr lang="fr-FR" sz="1800" i="0" noProof="0" dirty="0" smtClean="0"/>
              <a:t>Cohérence de la politique avec d’autres politiques gouvernementales (cohérence nationale, sectorielle, locale; intra sectorielle)</a:t>
            </a:r>
          </a:p>
          <a:p>
            <a:pPr lvl="1">
              <a:buClrTx/>
              <a:buNone/>
            </a:pPr>
            <a:endParaRPr lang="fr-FR" sz="1600" i="0" noProof="0" dirty="0" smtClean="0"/>
          </a:p>
          <a:p>
            <a:pPr lvl="1">
              <a:buClrTx/>
              <a:buNone/>
            </a:pPr>
            <a:endParaRPr lang="fr-FR" sz="1600" i="0" noProof="0" dirty="0" smtClean="0"/>
          </a:p>
          <a:p>
            <a:endParaRPr lang="fr-FR" sz="2000" i="0" noProof="0" dirty="0"/>
          </a:p>
        </p:txBody>
      </p:sp>
      <p:sp>
        <p:nvSpPr>
          <p:cNvPr id="4" name="Slide Number Placeholder 3"/>
          <p:cNvSpPr>
            <a:spLocks noGrp="1"/>
          </p:cNvSpPr>
          <p:nvPr>
            <p:ph type="sldNum" sz="quarter" idx="12"/>
          </p:nvPr>
        </p:nvSpPr>
        <p:spPr/>
        <p:txBody>
          <a:bodyPr/>
          <a:lstStyle/>
          <a:p>
            <a:fld id="{37B83C0C-BC65-4367-9B8A-060D4801009D}" type="slidenum">
              <a:rPr lang="en-GB" smtClean="0"/>
              <a:pPr/>
              <a:t>15</a:t>
            </a:fld>
            <a:endParaRPr lang="en-GB"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288" y="1142984"/>
            <a:ext cx="8229600" cy="943112"/>
          </a:xfrm>
        </p:spPr>
        <p:txBody>
          <a:bodyPr/>
          <a:lstStyle/>
          <a:p>
            <a:r>
              <a:rPr lang="fr-FR" sz="2400" noProof="0" dirty="0" smtClean="0">
                <a:solidFill>
                  <a:srgbClr val="00B050"/>
                </a:solidFill>
              </a:rPr>
              <a:t>En bref: un bon document de politique doit</a:t>
            </a:r>
            <a:endParaRPr lang="fr-FR" sz="2400" noProof="0" dirty="0">
              <a:solidFill>
                <a:srgbClr val="00B050"/>
              </a:solidFill>
            </a:endParaRPr>
          </a:p>
        </p:txBody>
      </p:sp>
      <p:sp>
        <p:nvSpPr>
          <p:cNvPr id="3" name="Content Placeholder 2"/>
          <p:cNvSpPr>
            <a:spLocks noGrp="1"/>
          </p:cNvSpPr>
          <p:nvPr>
            <p:ph idx="1"/>
          </p:nvPr>
        </p:nvSpPr>
        <p:spPr>
          <a:xfrm>
            <a:off x="428596" y="2071678"/>
            <a:ext cx="8229600" cy="4453666"/>
          </a:xfrm>
        </p:spPr>
        <p:txBody>
          <a:bodyPr/>
          <a:lstStyle/>
          <a:p>
            <a:pPr>
              <a:spcAft>
                <a:spcPts val="600"/>
              </a:spcAft>
              <a:buClrTx/>
              <a:buFont typeface="Wingdings" pitchFamily="2" charset="2"/>
              <a:buChar char="§"/>
            </a:pPr>
            <a:r>
              <a:rPr lang="fr-FR" sz="1800" i="0" noProof="0" dirty="0" smtClean="0"/>
              <a:t>Être élaboré et approuvé par le gouvernement (et non les donateurs)</a:t>
            </a:r>
          </a:p>
          <a:p>
            <a:pPr>
              <a:spcAft>
                <a:spcPts val="600"/>
              </a:spcAft>
              <a:buClrTx/>
              <a:buFont typeface="Wingdings" pitchFamily="2" charset="2"/>
              <a:buChar char="§"/>
            </a:pPr>
            <a:r>
              <a:rPr lang="fr-FR" sz="1800" i="0" noProof="0" dirty="0" smtClean="0"/>
              <a:t>Aborder le rôle des administrations publiques dans le secteur et distinguer les fonctions réglementaires des missions de service</a:t>
            </a:r>
          </a:p>
          <a:p>
            <a:pPr>
              <a:spcAft>
                <a:spcPts val="600"/>
              </a:spcAft>
              <a:buClrTx/>
              <a:buFont typeface="Wingdings" pitchFamily="2" charset="2"/>
              <a:buChar char="§"/>
            </a:pPr>
            <a:r>
              <a:rPr lang="fr-FR" sz="1800" i="0" noProof="0" dirty="0" smtClean="0"/>
              <a:t>Définir la répartition des responsabilités entre les ministères impliqués et aux différents niveaux des administrations publiques et identifier les contraintes de capacité de même que les conditions pour les atténuer</a:t>
            </a:r>
          </a:p>
          <a:p>
            <a:pPr>
              <a:spcAft>
                <a:spcPts val="600"/>
              </a:spcAft>
              <a:buClrTx/>
              <a:buFont typeface="Wingdings" pitchFamily="2" charset="2"/>
              <a:buChar char="§"/>
            </a:pPr>
            <a:r>
              <a:rPr lang="fr-FR" sz="1800" i="0" noProof="0" dirty="0" smtClean="0"/>
              <a:t>Cibler les </a:t>
            </a:r>
            <a:r>
              <a:rPr lang="fr-FR" sz="1800" i="0" dirty="0" smtClean="0"/>
              <a:t>besoins</a:t>
            </a:r>
            <a:r>
              <a:rPr lang="fr-FR" sz="1800" i="0" noProof="0" dirty="0" smtClean="0"/>
              <a:t> de ressources pour mettre en œuvre la  politique, y compris les dépenses courantes de capital</a:t>
            </a:r>
          </a:p>
          <a:p>
            <a:pPr>
              <a:spcAft>
                <a:spcPts val="600"/>
              </a:spcAft>
              <a:buClrTx/>
              <a:buFont typeface="Wingdings" pitchFamily="2" charset="2"/>
              <a:buChar char="§"/>
            </a:pPr>
            <a:r>
              <a:rPr lang="fr-FR" sz="1800" i="0" noProof="0" dirty="0" smtClean="0"/>
              <a:t>Avoir une forte orientation </a:t>
            </a:r>
            <a:r>
              <a:rPr lang="fr-FR" sz="1800" i="0" dirty="0" smtClean="0"/>
              <a:t>sur</a:t>
            </a:r>
            <a:r>
              <a:rPr lang="fr-FR" sz="1800" i="0" noProof="0" dirty="0" smtClean="0"/>
              <a:t> les résultats</a:t>
            </a:r>
          </a:p>
          <a:p>
            <a:pPr>
              <a:spcAft>
                <a:spcPts val="600"/>
              </a:spcAft>
              <a:buClrTx/>
              <a:buFont typeface="Wingdings" pitchFamily="2" charset="2"/>
              <a:buChar char="§"/>
            </a:pPr>
            <a:r>
              <a:rPr lang="fr-FR" sz="1800" i="0" noProof="0" dirty="0" smtClean="0"/>
              <a:t>Définir des mécanismes clairs de suivi, examiner et mettre à jour le document de politique </a:t>
            </a:r>
          </a:p>
          <a:p>
            <a:pPr>
              <a:buClrTx/>
              <a:buFont typeface="Wingdings" pitchFamily="2" charset="2"/>
              <a:buChar char="§"/>
            </a:pPr>
            <a:endParaRPr lang="fr-FR" sz="1800" i="0" noProof="0" dirty="0" smtClean="0"/>
          </a:p>
          <a:p>
            <a:pPr>
              <a:buClrTx/>
              <a:buFont typeface="Wingdings" pitchFamily="2" charset="2"/>
              <a:buChar char="§"/>
            </a:pPr>
            <a:endParaRPr lang="fr-FR" sz="1600" i="0" noProof="0" dirty="0" smtClean="0"/>
          </a:p>
          <a:p>
            <a:pPr lvl="1">
              <a:buClrTx/>
              <a:buNone/>
            </a:pPr>
            <a:endParaRPr lang="fr-FR" sz="1600" i="0" noProof="0" dirty="0" smtClean="0"/>
          </a:p>
          <a:p>
            <a:endParaRPr lang="fr-FR" sz="2000" i="0" noProof="0" dirty="0"/>
          </a:p>
        </p:txBody>
      </p:sp>
      <p:sp>
        <p:nvSpPr>
          <p:cNvPr id="4" name="Slide Number Placeholder 3"/>
          <p:cNvSpPr>
            <a:spLocks noGrp="1"/>
          </p:cNvSpPr>
          <p:nvPr>
            <p:ph type="sldNum" sz="quarter" idx="12"/>
          </p:nvPr>
        </p:nvSpPr>
        <p:spPr>
          <a:xfrm>
            <a:off x="6553200" y="6245225"/>
            <a:ext cx="2133600" cy="559164"/>
          </a:xfrm>
        </p:spPr>
        <p:txBody>
          <a:bodyPr/>
          <a:lstStyle/>
          <a:p>
            <a:fld id="{37B83C0C-BC65-4367-9B8A-060D4801009D}" type="slidenum">
              <a:rPr lang="en-GB" smtClean="0"/>
              <a:pPr/>
              <a:t>16</a:t>
            </a:fld>
            <a:endParaRPr lang="en-GB"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288" y="1142984"/>
            <a:ext cx="8229600" cy="803266"/>
          </a:xfrm>
        </p:spPr>
        <p:txBody>
          <a:bodyPr/>
          <a:lstStyle/>
          <a:p>
            <a:r>
              <a:rPr lang="en-GB" sz="2400" dirty="0" smtClean="0">
                <a:solidFill>
                  <a:srgbClr val="00B050"/>
                </a:solidFill>
              </a:rPr>
              <a:t>2°	Pertinence</a:t>
            </a:r>
            <a:endParaRPr lang="en-GB" sz="2400" dirty="0">
              <a:solidFill>
                <a:srgbClr val="00B050"/>
              </a:solidFill>
            </a:endParaRPr>
          </a:p>
        </p:txBody>
      </p:sp>
      <p:sp>
        <p:nvSpPr>
          <p:cNvPr id="3" name="Content Placeholder 2"/>
          <p:cNvSpPr>
            <a:spLocks noGrp="1"/>
          </p:cNvSpPr>
          <p:nvPr>
            <p:ph idx="1"/>
          </p:nvPr>
        </p:nvSpPr>
        <p:spPr>
          <a:xfrm>
            <a:off x="428596" y="1785926"/>
            <a:ext cx="8229600" cy="3814765"/>
          </a:xfrm>
        </p:spPr>
        <p:txBody>
          <a:bodyPr/>
          <a:lstStyle/>
          <a:p>
            <a:pPr>
              <a:buClrTx/>
              <a:buNone/>
            </a:pPr>
            <a:endParaRPr lang="fr-BE" sz="2000" i="0" dirty="0" smtClean="0"/>
          </a:p>
          <a:p>
            <a:pPr>
              <a:buClrTx/>
              <a:buNone/>
            </a:pPr>
            <a:r>
              <a:rPr lang="fr-BE" sz="2000" i="0" dirty="0" smtClean="0"/>
              <a:t>La politique aborde-t-elle (de manière efficiente et effective)</a:t>
            </a:r>
          </a:p>
          <a:p>
            <a:pPr>
              <a:buClrTx/>
              <a:buNone/>
            </a:pPr>
            <a:endParaRPr lang="fr-BE" sz="2000" b="1" i="0" dirty="0" smtClean="0"/>
          </a:p>
          <a:p>
            <a:pPr>
              <a:buClrTx/>
              <a:buFont typeface="Wingdings" pitchFamily="2" charset="2"/>
              <a:buChar char="§"/>
            </a:pPr>
            <a:r>
              <a:rPr lang="fr-BE" sz="2000" b="1" i="0" dirty="0" smtClean="0"/>
              <a:t>les objectifs globaux </a:t>
            </a:r>
            <a:r>
              <a:rPr lang="fr-BE" sz="2000" i="0" dirty="0" smtClean="0"/>
              <a:t>de réduction de la pauvreté, de croissance durable et inclusive et de gouvernance démocratique?  </a:t>
            </a:r>
          </a:p>
          <a:p>
            <a:pPr>
              <a:buClrTx/>
              <a:buFont typeface="Wingdings" pitchFamily="2" charset="2"/>
              <a:buChar char="§"/>
            </a:pPr>
            <a:endParaRPr lang="fr-BE" sz="2000" i="0" dirty="0" smtClean="0"/>
          </a:p>
          <a:p>
            <a:pPr>
              <a:buClrTx/>
              <a:buFont typeface="Wingdings" pitchFamily="2" charset="2"/>
              <a:buChar char="§"/>
            </a:pPr>
            <a:r>
              <a:rPr lang="fr-BE" sz="2000" i="0" dirty="0" smtClean="0"/>
              <a:t>Les enjeux et objectifs spécifiques identifiés dans la formulation de la politique publique et appuyés par le contrat d’AB?</a:t>
            </a:r>
          </a:p>
          <a:p>
            <a:pPr>
              <a:buClrTx/>
              <a:buNone/>
            </a:pPr>
            <a:endParaRPr lang="fr-BE" sz="2000" i="0" dirty="0" smtClean="0"/>
          </a:p>
          <a:p>
            <a:pPr marL="0" indent="0">
              <a:buClrTx/>
              <a:buNone/>
            </a:pPr>
            <a:r>
              <a:rPr lang="fr-BE" sz="2000" i="0" dirty="0" smtClean="0"/>
              <a:t>La politique vise-t-elle à renforcer la </a:t>
            </a:r>
            <a:r>
              <a:rPr lang="fr-BE" sz="2000" b="1" i="0" dirty="0" err="1" smtClean="0"/>
              <a:t>redevabilité</a:t>
            </a:r>
            <a:r>
              <a:rPr lang="fr-BE" sz="2000" b="1" i="0" dirty="0" smtClean="0"/>
              <a:t> </a:t>
            </a:r>
            <a:r>
              <a:rPr lang="fr-BE" sz="2000" i="0" dirty="0" smtClean="0"/>
              <a:t>et les mécanismes nationaux de contrôle?</a:t>
            </a:r>
          </a:p>
          <a:p>
            <a:endParaRPr lang="fr-BE" sz="2000" i="0" dirty="0"/>
          </a:p>
        </p:txBody>
      </p:sp>
      <p:sp>
        <p:nvSpPr>
          <p:cNvPr id="4" name="Slide Number Placeholder 3"/>
          <p:cNvSpPr>
            <a:spLocks noGrp="1"/>
          </p:cNvSpPr>
          <p:nvPr>
            <p:ph type="sldNum" sz="quarter" idx="12"/>
          </p:nvPr>
        </p:nvSpPr>
        <p:spPr/>
        <p:txBody>
          <a:bodyPr/>
          <a:lstStyle/>
          <a:p>
            <a:fld id="{37B83C0C-BC65-4367-9B8A-060D4801009D}" type="slidenum">
              <a:rPr lang="en-GB" smtClean="0"/>
              <a:pPr/>
              <a:t>17</a:t>
            </a:fld>
            <a:endParaRPr lang="en-GB"/>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288" y="1142984"/>
            <a:ext cx="8229600" cy="803266"/>
          </a:xfrm>
        </p:spPr>
        <p:txBody>
          <a:bodyPr/>
          <a:lstStyle/>
          <a:p>
            <a:r>
              <a:rPr lang="fr-FR" sz="2400" noProof="0" dirty="0" smtClean="0">
                <a:solidFill>
                  <a:srgbClr val="00B050"/>
                </a:solidFill>
              </a:rPr>
              <a:t>3° 	Crédibilité</a:t>
            </a:r>
            <a:endParaRPr lang="fr-FR" sz="2400" noProof="0" dirty="0">
              <a:solidFill>
                <a:srgbClr val="00B050"/>
              </a:solidFill>
            </a:endParaRPr>
          </a:p>
        </p:txBody>
      </p:sp>
      <p:sp>
        <p:nvSpPr>
          <p:cNvPr id="3" name="Content Placeholder 2"/>
          <p:cNvSpPr>
            <a:spLocks noGrp="1"/>
          </p:cNvSpPr>
          <p:nvPr>
            <p:ph idx="1"/>
          </p:nvPr>
        </p:nvSpPr>
        <p:spPr>
          <a:xfrm>
            <a:off x="214282" y="1928802"/>
            <a:ext cx="8712968" cy="4740558"/>
          </a:xfrm>
        </p:spPr>
        <p:txBody>
          <a:bodyPr/>
          <a:lstStyle/>
          <a:p>
            <a:pPr>
              <a:buClrTx/>
              <a:buNone/>
            </a:pPr>
            <a:r>
              <a:rPr lang="fr-FR" i="0" noProof="0" dirty="0" smtClean="0"/>
              <a:t>Dépend</a:t>
            </a:r>
          </a:p>
          <a:p>
            <a:pPr>
              <a:buClrTx/>
              <a:buFont typeface="Wingdings" pitchFamily="2" charset="2"/>
              <a:buChar char="§"/>
            </a:pPr>
            <a:r>
              <a:rPr lang="fr-FR" i="0" noProof="0" dirty="0" smtClean="0"/>
              <a:t>Des </a:t>
            </a:r>
            <a:r>
              <a:rPr lang="fr-FR" i="0" dirty="0" smtClean="0"/>
              <a:t>progrès réalisés</a:t>
            </a:r>
            <a:r>
              <a:rPr lang="fr-FR" i="0" noProof="0" dirty="0" smtClean="0"/>
              <a:t> </a:t>
            </a:r>
            <a:r>
              <a:rPr lang="fr-FR" sz="2200" i="0" noProof="0" dirty="0" smtClean="0"/>
              <a:t>dans la mise en œuvre de la politique.</a:t>
            </a:r>
          </a:p>
          <a:p>
            <a:pPr>
              <a:buClrTx/>
              <a:buFont typeface="Wingdings" pitchFamily="2" charset="2"/>
              <a:buChar char="§"/>
            </a:pPr>
            <a:r>
              <a:rPr lang="fr-FR" sz="2200" i="0" noProof="0" dirty="0" smtClean="0"/>
              <a:t>Du financement de la politique </a:t>
            </a:r>
          </a:p>
          <a:p>
            <a:pPr lvl="1">
              <a:buClrTx/>
              <a:buFont typeface="Wingdings" pitchFamily="2" charset="2"/>
              <a:buChar char="ü"/>
            </a:pPr>
            <a:r>
              <a:rPr lang="fr-FR" sz="1800" b="0" noProof="0" dirty="0" smtClean="0"/>
              <a:t>Existe-t-il des </a:t>
            </a:r>
            <a:r>
              <a:rPr lang="fr-FR" sz="1800" noProof="0" dirty="0" smtClean="0"/>
              <a:t>estimations de coût </a:t>
            </a:r>
            <a:r>
              <a:rPr lang="fr-FR" sz="1800" b="0" noProof="0" dirty="0" smtClean="0"/>
              <a:t>(appropriées) de la politique ?</a:t>
            </a:r>
          </a:p>
          <a:p>
            <a:pPr lvl="1">
              <a:buClrTx/>
              <a:buFont typeface="Wingdings" pitchFamily="2" charset="2"/>
              <a:buChar char="ü"/>
            </a:pPr>
            <a:r>
              <a:rPr lang="fr-FR" sz="1800" b="0" noProof="0" dirty="0" smtClean="0"/>
              <a:t>Les estimations de coût sont-elles </a:t>
            </a:r>
            <a:r>
              <a:rPr lang="fr-FR" sz="1800" noProof="0" dirty="0" smtClean="0"/>
              <a:t>reflétées dans le budget et dans les cadres budgétaires </a:t>
            </a:r>
            <a:r>
              <a:rPr lang="fr-FR" sz="1800" b="0" noProof="0" dirty="0" smtClean="0"/>
              <a:t>et de dépenses à moyen terme </a:t>
            </a:r>
            <a:r>
              <a:rPr lang="fr-FR" sz="1800" b="0" i="1" noProof="0" dirty="0" smtClean="0"/>
              <a:t>?</a:t>
            </a:r>
          </a:p>
          <a:p>
            <a:pPr lvl="1">
              <a:buClrTx/>
              <a:buFont typeface="Wingdings" pitchFamily="2" charset="2"/>
              <a:buChar char="ü"/>
            </a:pPr>
            <a:r>
              <a:rPr lang="fr-FR" sz="1800" b="0" i="0" noProof="0" dirty="0" smtClean="0"/>
              <a:t>La </a:t>
            </a:r>
            <a:r>
              <a:rPr lang="fr-FR" sz="1800" i="0" noProof="0" dirty="0" smtClean="0"/>
              <a:t>viabilité financière </a:t>
            </a:r>
            <a:r>
              <a:rPr lang="fr-FR" sz="1800" b="0" i="0" noProof="0" dirty="0" smtClean="0"/>
              <a:t>de la politique est-elle évaluée de manière réaliste (mobilisation des recettes nationales, financement externe, dettes éventuelles</a:t>
            </a:r>
            <a:r>
              <a:rPr lang="fr-FR" sz="1800" b="0" noProof="0" dirty="0" smtClean="0"/>
              <a:t>) ?</a:t>
            </a:r>
          </a:p>
          <a:p>
            <a:pPr lvl="1">
              <a:buClrTx/>
              <a:buFont typeface="Wingdings" pitchFamily="2" charset="2"/>
              <a:buChar char="ü"/>
            </a:pPr>
            <a:r>
              <a:rPr lang="fr-FR" sz="1800" b="0" noProof="0" dirty="0" smtClean="0"/>
              <a:t>En cas de </a:t>
            </a:r>
            <a:r>
              <a:rPr lang="fr-FR" sz="1800" b="0" i="0" noProof="0" dirty="0" smtClean="0"/>
              <a:t>décentralisation budgétaire</a:t>
            </a:r>
            <a:r>
              <a:rPr lang="fr-FR" sz="1800" b="0" noProof="0" dirty="0" smtClean="0"/>
              <a:t>: </a:t>
            </a:r>
            <a:r>
              <a:rPr lang="fr-FR" sz="1800" noProof="0" dirty="0" smtClean="0"/>
              <a:t>cohérence</a:t>
            </a:r>
            <a:r>
              <a:rPr lang="fr-FR" sz="1800" b="0" noProof="0" dirty="0" smtClean="0"/>
              <a:t> entre les affectations budgétaires infranationales et les mandats.</a:t>
            </a:r>
            <a:endParaRPr lang="fr-FR" sz="1800" b="0" i="0" noProof="0" dirty="0" smtClean="0"/>
          </a:p>
          <a:p>
            <a:pPr lvl="1">
              <a:buClrTx/>
              <a:buFont typeface="Wingdings" pitchFamily="2" charset="2"/>
              <a:buChar char="ü"/>
            </a:pPr>
            <a:endParaRPr lang="fr-FR" sz="1400" noProof="0" dirty="0" smtClean="0"/>
          </a:p>
          <a:p>
            <a:pPr lvl="1">
              <a:buClrTx/>
              <a:buNone/>
            </a:pPr>
            <a:endParaRPr lang="fr-FR" sz="1800" noProof="0" dirty="0" smtClean="0"/>
          </a:p>
          <a:p>
            <a:endParaRPr lang="fr-FR" sz="2000" i="0" noProof="0" dirty="0"/>
          </a:p>
        </p:txBody>
      </p:sp>
      <p:sp>
        <p:nvSpPr>
          <p:cNvPr id="4" name="Slide Number Placeholder 3"/>
          <p:cNvSpPr>
            <a:spLocks noGrp="1"/>
          </p:cNvSpPr>
          <p:nvPr>
            <p:ph type="sldNum" sz="quarter" idx="12"/>
          </p:nvPr>
        </p:nvSpPr>
        <p:spPr/>
        <p:txBody>
          <a:bodyPr/>
          <a:lstStyle/>
          <a:p>
            <a:fld id="{37B83C0C-BC65-4367-9B8A-060D4801009D}" type="slidenum">
              <a:rPr lang="en-GB" smtClean="0"/>
              <a:pPr/>
              <a:t>18</a:t>
            </a:fld>
            <a:endParaRPr lang="en-GB"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288" y="1142984"/>
            <a:ext cx="8229600" cy="803266"/>
          </a:xfrm>
        </p:spPr>
        <p:txBody>
          <a:bodyPr/>
          <a:lstStyle/>
          <a:p>
            <a:r>
              <a:rPr lang="fr-FR" sz="2400" noProof="0" dirty="0" smtClean="0">
                <a:solidFill>
                  <a:srgbClr val="00B050"/>
                </a:solidFill>
              </a:rPr>
              <a:t>3° Crédibilité (suite)	</a:t>
            </a:r>
            <a:endParaRPr lang="fr-FR" sz="2400" noProof="0" dirty="0">
              <a:solidFill>
                <a:srgbClr val="00B050"/>
              </a:solidFill>
            </a:endParaRPr>
          </a:p>
        </p:txBody>
      </p:sp>
      <p:sp>
        <p:nvSpPr>
          <p:cNvPr id="3" name="Content Placeholder 2"/>
          <p:cNvSpPr>
            <a:spLocks noGrp="1"/>
          </p:cNvSpPr>
          <p:nvPr>
            <p:ph idx="1"/>
          </p:nvPr>
        </p:nvSpPr>
        <p:spPr>
          <a:xfrm>
            <a:off x="428596" y="2071678"/>
            <a:ext cx="8391876" cy="4093626"/>
          </a:xfrm>
        </p:spPr>
        <p:txBody>
          <a:bodyPr/>
          <a:lstStyle/>
          <a:p>
            <a:pPr>
              <a:buClrTx/>
              <a:buFont typeface="Wingdings" pitchFamily="2" charset="2"/>
              <a:buChar char="§"/>
            </a:pPr>
            <a:r>
              <a:rPr lang="fr-FR" sz="2000" i="0" noProof="0" dirty="0" smtClean="0"/>
              <a:t>Existence d’un cadre commun de mesure de la performance pour piloter la mise en œuvre de la politique? </a:t>
            </a:r>
          </a:p>
          <a:p>
            <a:pPr>
              <a:buClrTx/>
              <a:buFont typeface="Wingdings" pitchFamily="2" charset="2"/>
              <a:buChar char="§"/>
            </a:pPr>
            <a:r>
              <a:rPr lang="fr-FR" sz="2000" i="0" noProof="0" dirty="0" smtClean="0"/>
              <a:t>Capacités </a:t>
            </a:r>
            <a:r>
              <a:rPr lang="fr-FR" sz="2000" i="0" dirty="0" smtClean="0"/>
              <a:t>institutionnelles et appropriation</a:t>
            </a:r>
            <a:endParaRPr lang="fr-FR" sz="2000" i="0" noProof="0" dirty="0" smtClean="0"/>
          </a:p>
          <a:p>
            <a:pPr lvl="1">
              <a:buClrTx/>
              <a:buFont typeface="Wingdings" pitchFamily="2" charset="2"/>
              <a:buChar char="ü"/>
            </a:pPr>
            <a:r>
              <a:rPr lang="fr-FR" sz="1800" noProof="0" dirty="0" smtClean="0"/>
              <a:t>Existence d’une évaluation des capacités des ministères ou des organismes chargés de la politique. </a:t>
            </a:r>
          </a:p>
          <a:p>
            <a:pPr lvl="1">
              <a:buClrTx/>
              <a:buFont typeface="Wingdings" pitchFamily="2" charset="2"/>
              <a:buChar char="ü"/>
            </a:pPr>
            <a:r>
              <a:rPr lang="fr-FR" sz="1800" noProof="0" dirty="0" smtClean="0"/>
              <a:t>Indications prouvant que la politique est appropriée de manière satisfaisante par les institutions qui doivent la mettre en œuvre.</a:t>
            </a:r>
          </a:p>
          <a:p>
            <a:pPr>
              <a:buClrTx/>
              <a:buFont typeface="Wingdings" pitchFamily="2" charset="2"/>
              <a:buChar char="§"/>
            </a:pPr>
            <a:r>
              <a:rPr lang="fr-FR" sz="2200" i="0" noProof="0" dirty="0" smtClean="0"/>
              <a:t>Base analytique et qualité des données</a:t>
            </a:r>
          </a:p>
          <a:p>
            <a:pPr lvl="1">
              <a:buClrTx/>
              <a:buFont typeface="Wingdings" pitchFamily="2" charset="2"/>
              <a:buChar char="ü"/>
            </a:pPr>
            <a:r>
              <a:rPr lang="fr-FR" sz="1800" noProof="0" dirty="0" smtClean="0"/>
              <a:t>L’élaboration et la mise en œuvre de la politique </a:t>
            </a:r>
            <a:r>
              <a:rPr lang="fr-FR" sz="1800" dirty="0" smtClean="0"/>
              <a:t>son</a:t>
            </a:r>
            <a:r>
              <a:rPr lang="fr-FR" sz="1800" noProof="0" dirty="0" smtClean="0"/>
              <a:t>t-</a:t>
            </a:r>
            <a:r>
              <a:rPr lang="fr-FR" sz="1800" dirty="0" smtClean="0"/>
              <a:t>elles davantage </a:t>
            </a:r>
            <a:r>
              <a:rPr lang="fr-FR" sz="1800" noProof="0" dirty="0" smtClean="0"/>
              <a:t>basées sur des données fiables ? Ou l’absence de celles-ci  sape-t-elle le programme politique et la possibilité de le suivre ? </a:t>
            </a:r>
          </a:p>
          <a:p>
            <a:pPr lvl="1">
              <a:buClrTx/>
              <a:buNone/>
            </a:pPr>
            <a:endParaRPr lang="fr-FR" sz="1800" i="0" noProof="0" dirty="0" smtClean="0"/>
          </a:p>
          <a:p>
            <a:pPr lvl="1">
              <a:buClrTx/>
              <a:buFont typeface="Wingdings" pitchFamily="2" charset="2"/>
              <a:buChar char="ü"/>
            </a:pPr>
            <a:endParaRPr lang="fr-FR" sz="1400" noProof="0" dirty="0" smtClean="0"/>
          </a:p>
          <a:p>
            <a:pPr lvl="1">
              <a:buClrTx/>
              <a:buNone/>
            </a:pPr>
            <a:endParaRPr lang="fr-FR" sz="1800" noProof="0" dirty="0" smtClean="0"/>
          </a:p>
          <a:p>
            <a:endParaRPr lang="fr-FR" sz="2000" i="0" noProof="0" dirty="0"/>
          </a:p>
        </p:txBody>
      </p:sp>
      <p:sp>
        <p:nvSpPr>
          <p:cNvPr id="4" name="Slide Number Placeholder 3"/>
          <p:cNvSpPr>
            <a:spLocks noGrp="1"/>
          </p:cNvSpPr>
          <p:nvPr>
            <p:ph type="sldNum" sz="quarter" idx="12"/>
          </p:nvPr>
        </p:nvSpPr>
        <p:spPr/>
        <p:txBody>
          <a:bodyPr/>
          <a:lstStyle/>
          <a:p>
            <a:fld id="{37B83C0C-BC65-4367-9B8A-060D4801009D}" type="slidenum">
              <a:rPr lang="en-GB" smtClean="0"/>
              <a:pPr/>
              <a:t>19</a:t>
            </a:fld>
            <a:endParaRPr lang="en-GB"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err="1" smtClean="0"/>
              <a:t>Que</a:t>
            </a:r>
            <a:r>
              <a:rPr lang="nl-NL" dirty="0" smtClean="0"/>
              <a:t> </a:t>
            </a:r>
            <a:r>
              <a:rPr lang="nl-NL" dirty="0" err="1" smtClean="0"/>
              <a:t>devriez</a:t>
            </a:r>
            <a:r>
              <a:rPr lang="nl-NL" dirty="0" smtClean="0"/>
              <a:t> </a:t>
            </a:r>
            <a:r>
              <a:rPr lang="nl-NL" dirty="0" err="1" smtClean="0"/>
              <a:t>vous</a:t>
            </a:r>
            <a:r>
              <a:rPr lang="nl-NL" dirty="0" smtClean="0"/>
              <a:t> </a:t>
            </a:r>
            <a:r>
              <a:rPr lang="nl-NL" dirty="0" err="1" smtClean="0"/>
              <a:t>savoir</a:t>
            </a:r>
            <a:r>
              <a:rPr lang="nl-NL" dirty="0" smtClean="0"/>
              <a:t>?</a:t>
            </a:r>
            <a:endParaRPr lang="en-GB" dirty="0"/>
          </a:p>
        </p:txBody>
      </p:sp>
      <p:sp>
        <p:nvSpPr>
          <p:cNvPr id="3" name="Content Placeholder 2"/>
          <p:cNvSpPr>
            <a:spLocks noGrp="1"/>
          </p:cNvSpPr>
          <p:nvPr>
            <p:ph idx="1"/>
          </p:nvPr>
        </p:nvSpPr>
        <p:spPr>
          <a:xfrm>
            <a:off x="457200" y="2204864"/>
            <a:ext cx="8229600" cy="4032447"/>
          </a:xfrm>
        </p:spPr>
        <p:txBody>
          <a:bodyPr/>
          <a:lstStyle/>
          <a:p>
            <a:r>
              <a:rPr lang="fr-BE" sz="2000" dirty="0" smtClean="0"/>
              <a:t>Imaginez: vous travaillez dans une délégation. La Commission fournit un AB à l’éducation (Ministère de l’éducation et de la culture). Avec un de vos contacts vous parlez de manière informelle de la  menace qui pèse sur l’héritage culturel du pays, comparable à ce qui s’est passé en Irak, Afghanistan, Mali. </a:t>
            </a:r>
          </a:p>
          <a:p>
            <a:r>
              <a:rPr lang="fr-BE" sz="2000" dirty="0" smtClean="0"/>
              <a:t>Quelques semaines plus tard ce personnage officiel d’un niveau moyen vous présente un document  intitulé “Politique nationale relative à l’héritage culturel” et vous demande si cette politique pourrait être elle aussi appuyée par un AB. De quelles informations avez vous besoin? </a:t>
            </a:r>
          </a:p>
          <a:p>
            <a:endParaRPr lang="fr-BE" sz="2000" dirty="0" smtClean="0"/>
          </a:p>
          <a:p>
            <a:r>
              <a:rPr lang="fr-BE" sz="2000" dirty="0" smtClean="0"/>
              <a:t>5 minutes buzzing</a:t>
            </a:r>
            <a:endParaRPr lang="fr-BE" sz="2000" dirty="0"/>
          </a:p>
        </p:txBody>
      </p:sp>
      <p:sp>
        <p:nvSpPr>
          <p:cNvPr id="4" name="Slide Number Placeholder 3"/>
          <p:cNvSpPr>
            <a:spLocks noGrp="1"/>
          </p:cNvSpPr>
          <p:nvPr>
            <p:ph type="sldNum" sz="quarter" idx="12"/>
          </p:nvPr>
        </p:nvSpPr>
        <p:spPr/>
        <p:txBody>
          <a:bodyPr/>
          <a:lstStyle/>
          <a:p>
            <a:fld id="{37B83C0C-BC65-4367-9B8A-060D4801009D}" type="slidenum">
              <a:rPr lang="en-GB" smtClean="0"/>
              <a:pPr/>
              <a:t>2</a:t>
            </a:fld>
            <a:endParaRPr lang="en-GB"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1142984"/>
            <a:ext cx="8229600" cy="803266"/>
          </a:xfrm>
        </p:spPr>
        <p:txBody>
          <a:bodyPr/>
          <a:lstStyle/>
          <a:p>
            <a:r>
              <a:rPr lang="fr-FR" sz="2400" noProof="0" dirty="0" smtClean="0">
                <a:solidFill>
                  <a:srgbClr val="00B050"/>
                </a:solidFill>
              </a:rPr>
              <a:t>4° 	Évaluation de l’éligibilité par la délégation</a:t>
            </a:r>
            <a:endParaRPr lang="fr-FR" sz="2400" noProof="0" dirty="0">
              <a:solidFill>
                <a:srgbClr val="00B050"/>
              </a:solidFill>
            </a:endParaRPr>
          </a:p>
        </p:txBody>
      </p:sp>
      <p:sp>
        <p:nvSpPr>
          <p:cNvPr id="3" name="Content Placeholder 2"/>
          <p:cNvSpPr>
            <a:spLocks noGrp="1"/>
          </p:cNvSpPr>
          <p:nvPr>
            <p:ph idx="1"/>
          </p:nvPr>
        </p:nvSpPr>
        <p:spPr>
          <a:xfrm>
            <a:off x="142844" y="2071678"/>
            <a:ext cx="8715436" cy="4309650"/>
          </a:xfrm>
        </p:spPr>
        <p:txBody>
          <a:bodyPr/>
          <a:lstStyle/>
          <a:p>
            <a:pPr>
              <a:buClrTx/>
              <a:buNone/>
            </a:pPr>
            <a:r>
              <a:rPr lang="fr-FR" sz="2200" i="0" noProof="0" dirty="0" smtClean="0"/>
              <a:t>	Sur la base de son analyse la délégation conclura si la politique peut être soutenue par la Commission à l’aide du programme d’AB proposé.</a:t>
            </a:r>
          </a:p>
          <a:p>
            <a:pPr>
              <a:spcBef>
                <a:spcPts val="1200"/>
              </a:spcBef>
              <a:buClrTx/>
              <a:buNone/>
            </a:pPr>
            <a:r>
              <a:rPr lang="fr-FR" b="1" i="0" noProof="0" dirty="0" smtClean="0">
                <a:solidFill>
                  <a:srgbClr val="00B050"/>
                </a:solidFill>
                <a:latin typeface="+mj-lt"/>
                <a:ea typeface="+mj-ea"/>
                <a:cs typeface="+mj-cs"/>
              </a:rPr>
              <a:t>	5°	 Résultats attendus dans la mise en œuvre de la politique</a:t>
            </a:r>
          </a:p>
          <a:p>
            <a:pPr marL="538163" indent="-177800">
              <a:buClrTx/>
              <a:buFont typeface="Wingdings" pitchFamily="2" charset="2"/>
              <a:buChar char="§"/>
            </a:pPr>
            <a:r>
              <a:rPr lang="fr-FR" sz="1800" i="0" noProof="0" dirty="0" smtClean="0"/>
              <a:t>Spécification de la base à partir de laquelle se fera le suivi des progrès durant la mise en œuvre de la politique. </a:t>
            </a:r>
          </a:p>
          <a:p>
            <a:pPr marL="538163" indent="-177800">
              <a:buClrTx/>
              <a:buFont typeface="Wingdings" pitchFamily="2" charset="2"/>
              <a:buChar char="§"/>
            </a:pPr>
            <a:r>
              <a:rPr lang="fr-FR" sz="1800" i="0" dirty="0" smtClean="0"/>
              <a:t>Le</a:t>
            </a:r>
            <a:r>
              <a:rPr lang="fr-FR" sz="1800" i="0" noProof="0" dirty="0" smtClean="0"/>
              <a:t> cadre d’évaluation des performances (CEP) existant et un examen des documents doivent être utilisés.</a:t>
            </a:r>
          </a:p>
          <a:p>
            <a:pPr marL="538163" indent="-177800">
              <a:buClrTx/>
              <a:buFont typeface="Wingdings" pitchFamily="2" charset="2"/>
              <a:buChar char="§"/>
            </a:pPr>
            <a:r>
              <a:rPr lang="fr-FR" sz="1800" i="0" noProof="0" dirty="0" smtClean="0"/>
              <a:t>En l’absence d’un CEP de la politique, la délégation devra indiquer la manière dont l’éligibilité sera suivie. </a:t>
            </a:r>
          </a:p>
          <a:p>
            <a:pPr lvl="1">
              <a:buClrTx/>
              <a:buNone/>
            </a:pPr>
            <a:endParaRPr lang="fr-FR" sz="1800" noProof="0" dirty="0" smtClean="0"/>
          </a:p>
          <a:p>
            <a:endParaRPr lang="fr-FR" sz="2000" i="0" noProof="0" dirty="0"/>
          </a:p>
        </p:txBody>
      </p:sp>
      <p:sp>
        <p:nvSpPr>
          <p:cNvPr id="4" name="Slide Number Placeholder 3"/>
          <p:cNvSpPr>
            <a:spLocks noGrp="1"/>
          </p:cNvSpPr>
          <p:nvPr>
            <p:ph type="sldNum" sz="quarter" idx="12"/>
          </p:nvPr>
        </p:nvSpPr>
        <p:spPr/>
        <p:txBody>
          <a:bodyPr/>
          <a:lstStyle/>
          <a:p>
            <a:fld id="{37B83C0C-BC65-4367-9B8A-060D4801009D}" type="slidenum">
              <a:rPr lang="en-GB" smtClean="0"/>
              <a:pPr/>
              <a:t>20</a:t>
            </a:fld>
            <a:endParaRPr lang="en-GB"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1257582"/>
            <a:ext cx="8229600" cy="803266"/>
          </a:xfrm>
        </p:spPr>
        <p:txBody>
          <a:bodyPr/>
          <a:lstStyle/>
          <a:p>
            <a:r>
              <a:rPr lang="fr-FR" noProof="0" dirty="0" smtClean="0"/>
              <a:t>Évaluation de l’éligibilité durant la mise en œuvre</a:t>
            </a:r>
            <a:endParaRPr lang="fr-FR" noProof="0" dirty="0"/>
          </a:p>
        </p:txBody>
      </p:sp>
      <p:sp>
        <p:nvSpPr>
          <p:cNvPr id="3" name="Content Placeholder 2"/>
          <p:cNvSpPr>
            <a:spLocks noGrp="1"/>
          </p:cNvSpPr>
          <p:nvPr>
            <p:ph idx="1"/>
          </p:nvPr>
        </p:nvSpPr>
        <p:spPr>
          <a:xfrm>
            <a:off x="467544" y="2348880"/>
            <a:ext cx="8229600" cy="4392488"/>
          </a:xfrm>
        </p:spPr>
        <p:txBody>
          <a:bodyPr/>
          <a:lstStyle/>
          <a:p>
            <a:pPr>
              <a:buNone/>
            </a:pPr>
            <a:r>
              <a:rPr lang="fr-FR" sz="2000" i="0" noProof="0" dirty="0" smtClean="0"/>
              <a:t>Cette évaluation est destinée à vérifier </a:t>
            </a:r>
          </a:p>
          <a:p>
            <a:pPr lvl="1">
              <a:buClrTx/>
              <a:buFont typeface="Wingdings" pitchFamily="2" charset="2"/>
              <a:buChar char="§"/>
            </a:pPr>
            <a:r>
              <a:rPr lang="fr-FR" b="0" noProof="0" dirty="0" smtClean="0"/>
              <a:t>si la</a:t>
            </a:r>
            <a:r>
              <a:rPr lang="fr-FR" b="0" i="0" noProof="0" dirty="0" smtClean="0"/>
              <a:t> politique est </a:t>
            </a:r>
            <a:r>
              <a:rPr lang="fr-FR" i="0" noProof="0" dirty="0" smtClean="0"/>
              <a:t>toujours suffisamment pertinente </a:t>
            </a:r>
            <a:r>
              <a:rPr lang="fr-FR" b="0" i="0" noProof="0" dirty="0" smtClean="0"/>
              <a:t>et crédible; </a:t>
            </a:r>
            <a:r>
              <a:rPr lang="fr-FR" b="0" noProof="0" dirty="0" smtClean="0"/>
              <a:t>et</a:t>
            </a:r>
            <a:endParaRPr lang="fr-FR" b="0" i="0" noProof="0" dirty="0" smtClean="0"/>
          </a:p>
          <a:p>
            <a:pPr lvl="1">
              <a:buClrTx/>
              <a:buFont typeface="Wingdings" pitchFamily="2" charset="2"/>
              <a:buChar char="§"/>
            </a:pPr>
            <a:r>
              <a:rPr lang="fr-FR" b="0" noProof="0" dirty="0" smtClean="0"/>
              <a:t>si des </a:t>
            </a:r>
            <a:r>
              <a:rPr lang="fr-FR" noProof="0" dirty="0" smtClean="0"/>
              <a:t>progrès</a:t>
            </a:r>
            <a:r>
              <a:rPr lang="fr-FR" i="0" noProof="0" dirty="0" smtClean="0"/>
              <a:t> satisfaisants ont été réalisés </a:t>
            </a:r>
            <a:r>
              <a:rPr lang="fr-FR" b="0" i="0" noProof="0" dirty="0" smtClean="0"/>
              <a:t>dans la mise en œuvre de la politique. </a:t>
            </a:r>
          </a:p>
          <a:p>
            <a:pPr marL="0" indent="0">
              <a:spcBef>
                <a:spcPts val="1200"/>
              </a:spcBef>
              <a:buClrTx/>
              <a:buNone/>
            </a:pPr>
            <a:r>
              <a:rPr lang="fr-FR" sz="2000" i="0" noProof="0" dirty="0" smtClean="0"/>
              <a:t>L’évaluation doit tenir compte des chocs exogènes (externes et internes).</a:t>
            </a:r>
          </a:p>
          <a:p>
            <a:pPr marL="0" indent="0">
              <a:spcBef>
                <a:spcPts val="1200"/>
              </a:spcBef>
              <a:buClrTx/>
              <a:buNone/>
            </a:pPr>
            <a:r>
              <a:rPr lang="fr-FR" sz="2000" i="0" noProof="0" dirty="0" smtClean="0"/>
              <a:t>Basée sur le même modèle que l’évaluation de référence en matière d’éligibilité mais doit s’attacher plus particulièrement aux progrès dans la mise en œuvre de la politique.</a:t>
            </a:r>
            <a:endParaRPr lang="fr-FR" sz="1600" noProof="0" dirty="0" smtClean="0"/>
          </a:p>
          <a:p>
            <a:endParaRPr lang="fr-FR" sz="2000" i="0" noProof="0" dirty="0" smtClean="0"/>
          </a:p>
          <a:p>
            <a:endParaRPr lang="fr-FR" sz="2000" i="0" noProof="0" dirty="0"/>
          </a:p>
        </p:txBody>
      </p:sp>
      <p:sp>
        <p:nvSpPr>
          <p:cNvPr id="4" name="Slide Number Placeholder 3"/>
          <p:cNvSpPr>
            <a:spLocks noGrp="1"/>
          </p:cNvSpPr>
          <p:nvPr>
            <p:ph type="sldNum" sz="quarter" idx="12"/>
          </p:nvPr>
        </p:nvSpPr>
        <p:spPr/>
        <p:txBody>
          <a:bodyPr/>
          <a:lstStyle/>
          <a:p>
            <a:fld id="{37B83C0C-BC65-4367-9B8A-060D4801009D}" type="slidenum">
              <a:rPr lang="en-GB" smtClean="0"/>
              <a:pPr/>
              <a:t>21</a:t>
            </a:fld>
            <a:endParaRPr lang="en-GB"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1214422"/>
            <a:ext cx="8229600" cy="936625"/>
          </a:xfrm>
        </p:spPr>
        <p:txBody>
          <a:bodyPr/>
          <a:lstStyle/>
          <a:p>
            <a:r>
              <a:rPr lang="fr-FR" noProof="0" dirty="0" smtClean="0"/>
              <a:t>Messages clés</a:t>
            </a:r>
            <a:endParaRPr lang="fr-FR" noProof="0" dirty="0"/>
          </a:p>
        </p:txBody>
      </p:sp>
      <p:sp>
        <p:nvSpPr>
          <p:cNvPr id="3" name="Content Placeholder 2"/>
          <p:cNvSpPr>
            <a:spLocks noGrp="1"/>
          </p:cNvSpPr>
          <p:nvPr>
            <p:ph idx="1"/>
          </p:nvPr>
        </p:nvSpPr>
        <p:spPr>
          <a:xfrm>
            <a:off x="500034" y="2071678"/>
            <a:ext cx="8229600" cy="3529013"/>
          </a:xfrm>
        </p:spPr>
        <p:txBody>
          <a:bodyPr/>
          <a:lstStyle/>
          <a:p>
            <a:pPr>
              <a:buClrTx/>
              <a:buFont typeface="Wingdings" pitchFamily="2" charset="2"/>
              <a:buChar char="§"/>
            </a:pPr>
            <a:r>
              <a:rPr lang="fr-FR" sz="2000" i="0" noProof="0" dirty="0" smtClean="0"/>
              <a:t>L’évaluation de la </a:t>
            </a:r>
            <a:r>
              <a:rPr lang="fr-FR" sz="2000" i="0" noProof="0" dirty="0" smtClean="0">
                <a:solidFill>
                  <a:srgbClr val="C00000"/>
                </a:solidFill>
              </a:rPr>
              <a:t>pertinence</a:t>
            </a:r>
            <a:r>
              <a:rPr lang="fr-FR" sz="2000" i="0" noProof="0" dirty="0" smtClean="0"/>
              <a:t> et de la </a:t>
            </a:r>
            <a:r>
              <a:rPr lang="fr-FR" sz="2000" i="0" noProof="0" dirty="0" smtClean="0">
                <a:solidFill>
                  <a:srgbClr val="C00000"/>
                </a:solidFill>
              </a:rPr>
              <a:t>crédibilité</a:t>
            </a:r>
            <a:r>
              <a:rPr lang="fr-FR" sz="2000" i="0" noProof="0" dirty="0" smtClean="0"/>
              <a:t> de la politique est une </a:t>
            </a:r>
            <a:r>
              <a:rPr lang="fr-FR" sz="2000" i="0" noProof="0" dirty="0" smtClean="0">
                <a:solidFill>
                  <a:srgbClr val="C00000"/>
                </a:solidFill>
              </a:rPr>
              <a:t>tâche permanente </a:t>
            </a:r>
            <a:r>
              <a:rPr lang="fr-FR" sz="2000" i="0" noProof="0" dirty="0" smtClean="0"/>
              <a:t>pour les délégations. Cela implique:</a:t>
            </a:r>
          </a:p>
          <a:p>
            <a:pPr lvl="1">
              <a:buClrTx/>
              <a:buFont typeface="Wingdings" pitchFamily="2" charset="2"/>
              <a:buChar char="ü"/>
            </a:pPr>
            <a:r>
              <a:rPr lang="fr-FR" sz="1600" noProof="0" dirty="0" smtClean="0"/>
              <a:t>une analyse exhaustive de la situation lors de l’identification ainsi que le suivi des progrès de la politique durant la mise en œuvre</a:t>
            </a:r>
          </a:p>
          <a:p>
            <a:pPr lvl="1">
              <a:buClrTx/>
              <a:buFont typeface="Wingdings" pitchFamily="2" charset="2"/>
              <a:buChar char="ü"/>
            </a:pPr>
            <a:r>
              <a:rPr lang="fr-FR" sz="1600" noProof="0" dirty="0" smtClean="0"/>
              <a:t>des éléments probants indiquant que les politiques soutenues par les contrats d’AB contribuent aux objectifs globaux et à la réalisation de leurs objectifs spécifiques annoncés.</a:t>
            </a:r>
          </a:p>
          <a:p>
            <a:pPr lvl="1">
              <a:buClrTx/>
              <a:buFont typeface="Wingdings" pitchFamily="2" charset="2"/>
              <a:buChar char="ü"/>
            </a:pPr>
            <a:endParaRPr lang="fr-FR" sz="1600" noProof="0" dirty="0" smtClean="0"/>
          </a:p>
          <a:p>
            <a:pPr>
              <a:buClrTx/>
              <a:buFont typeface="Wingdings" pitchFamily="2" charset="2"/>
              <a:buChar char="§"/>
            </a:pPr>
            <a:r>
              <a:rPr lang="fr-FR" sz="2000" i="0" noProof="0" dirty="0" smtClean="0"/>
              <a:t>Cela nécessite le recueil et le traitement d’une grande quantité de données et d’avis éclairés. Le dialogue politique et la coordination avec le gouvernement et les donateurs doivent faciliter cette tâche. </a:t>
            </a:r>
          </a:p>
          <a:p>
            <a:pPr lvl="1">
              <a:buClrTx/>
              <a:buFont typeface="Wingdings" pitchFamily="2" charset="2"/>
              <a:buChar char="ü"/>
            </a:pPr>
            <a:endParaRPr lang="fr-FR" sz="1600" noProof="0" dirty="0" smtClean="0"/>
          </a:p>
          <a:p>
            <a:pPr lvl="1">
              <a:buClrTx/>
              <a:buFont typeface="Wingdings" pitchFamily="2" charset="2"/>
              <a:buChar char="ü"/>
            </a:pPr>
            <a:endParaRPr lang="fr-FR" sz="1600" noProof="0" dirty="0" smtClean="0"/>
          </a:p>
          <a:p>
            <a:pPr>
              <a:buClrTx/>
              <a:buNone/>
            </a:pPr>
            <a:endParaRPr lang="fr-FR" sz="2000" i="0" noProof="0" dirty="0" smtClean="0"/>
          </a:p>
          <a:p>
            <a:pPr>
              <a:buClrTx/>
              <a:buFont typeface="Wingdings" pitchFamily="2" charset="2"/>
              <a:buChar char="§"/>
            </a:pPr>
            <a:endParaRPr lang="fr-FR" sz="2000" i="0" noProof="0" dirty="0"/>
          </a:p>
        </p:txBody>
      </p:sp>
      <p:sp>
        <p:nvSpPr>
          <p:cNvPr id="4" name="Slide Number Placeholder 3"/>
          <p:cNvSpPr>
            <a:spLocks noGrp="1"/>
          </p:cNvSpPr>
          <p:nvPr>
            <p:ph type="sldNum" sz="quarter" idx="12"/>
          </p:nvPr>
        </p:nvSpPr>
        <p:spPr/>
        <p:txBody>
          <a:bodyPr/>
          <a:lstStyle/>
          <a:p>
            <a:fld id="{37B83C0C-BC65-4367-9B8A-060D4801009D}" type="slidenum">
              <a:rPr lang="en-GB" smtClean="0"/>
              <a:pPr/>
              <a:t>22</a:t>
            </a:fld>
            <a:endParaRPr lang="en-GB"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3"/>
          <p:cNvSpPr>
            <a:spLocks noGrp="1" noChangeArrowheads="1"/>
          </p:cNvSpPr>
          <p:nvPr>
            <p:ph type="body" idx="1"/>
          </p:nvPr>
        </p:nvSpPr>
        <p:spPr>
          <a:xfrm>
            <a:off x="539552" y="1916832"/>
            <a:ext cx="8229600" cy="3529013"/>
          </a:xfrm>
        </p:spPr>
        <p:txBody>
          <a:bodyPr/>
          <a:lstStyle/>
          <a:p>
            <a:pPr eaLnBrk="1" hangingPunct="1"/>
            <a:endParaRPr lang="fr-FR" b="1" noProof="0" dirty="0" smtClean="0"/>
          </a:p>
          <a:p>
            <a:pPr eaLnBrk="1" hangingPunct="1"/>
            <a:endParaRPr lang="fr-FR" b="1" noProof="0" dirty="0" smtClean="0"/>
          </a:p>
          <a:p>
            <a:pPr eaLnBrk="1" hangingPunct="1"/>
            <a:endParaRPr lang="fr-FR" b="1" noProof="0" dirty="0" smtClean="0"/>
          </a:p>
          <a:p>
            <a:pPr eaLnBrk="1" hangingPunct="1"/>
            <a:r>
              <a:rPr lang="fr-FR" b="1" noProof="0" dirty="0" smtClean="0"/>
              <a:t>Avec tous nos remerciement pour votre attention</a:t>
            </a:r>
          </a:p>
        </p:txBody>
      </p:sp>
      <p:sp>
        <p:nvSpPr>
          <p:cNvPr id="30724" name="Slide Number Placeholder 1"/>
          <p:cNvSpPr>
            <a:spLocks noGrp="1"/>
          </p:cNvSpPr>
          <p:nvPr>
            <p:ph type="sldNum" sz="quarter" idx="12"/>
          </p:nvPr>
        </p:nvSpPr>
        <p:spPr>
          <a:noFill/>
          <a:ln>
            <a:miter lim="800000"/>
            <a:headEnd/>
            <a:tailEnd/>
          </a:ln>
        </p:spPr>
        <p:txBody>
          <a:bodyPr/>
          <a:lstStyle/>
          <a:p>
            <a:fld id="{6413F395-F98B-4464-A6A2-0BF1F5780EBC}" type="slidenum">
              <a:rPr lang="en-GB" smtClean="0"/>
              <a:pPr/>
              <a:t>23</a:t>
            </a:fld>
            <a:endParaRPr lang="en-GB"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251520" y="1916832"/>
            <a:ext cx="8145463" cy="760413"/>
          </a:xfrm>
          <a:prstGeom prst="rect">
            <a:avLst/>
          </a:prstGeom>
          <a:solidFill>
            <a:srgbClr val="DDDDDD"/>
          </a:solidFill>
          <a:ln w="9525" algn="ctr">
            <a:noFill/>
            <a:miter lim="800000"/>
            <a:headEnd/>
            <a:tailEnd/>
          </a:ln>
          <a:effectLst/>
        </p:spPr>
        <p:txBody>
          <a:bodyPr wrap="none" anchor="ctr"/>
          <a:lstStyle/>
          <a:p>
            <a:endParaRPr lang="en-GB"/>
          </a:p>
        </p:txBody>
      </p:sp>
      <p:sp>
        <p:nvSpPr>
          <p:cNvPr id="2" name="Title 1"/>
          <p:cNvSpPr>
            <a:spLocks noGrp="1"/>
          </p:cNvSpPr>
          <p:nvPr>
            <p:ph type="title"/>
          </p:nvPr>
        </p:nvSpPr>
        <p:spPr>
          <a:xfrm>
            <a:off x="500034" y="1071546"/>
            <a:ext cx="8229600" cy="936625"/>
          </a:xfrm>
        </p:spPr>
        <p:txBody>
          <a:bodyPr/>
          <a:lstStyle/>
          <a:p>
            <a:r>
              <a:rPr lang="fr-FR" dirty="0" smtClean="0"/>
              <a:t>Plan du module </a:t>
            </a:r>
            <a:r>
              <a:rPr lang="fr-FR" dirty="0" smtClean="0"/>
              <a:t>4</a:t>
            </a:r>
            <a:endParaRPr lang="fr-FR" dirty="0"/>
          </a:p>
        </p:txBody>
      </p:sp>
      <p:sp>
        <p:nvSpPr>
          <p:cNvPr id="3" name="Content Placeholder 2"/>
          <p:cNvSpPr>
            <a:spLocks noGrp="1"/>
          </p:cNvSpPr>
          <p:nvPr>
            <p:ph idx="1"/>
          </p:nvPr>
        </p:nvSpPr>
        <p:spPr>
          <a:xfrm>
            <a:off x="500034" y="2071678"/>
            <a:ext cx="8229600" cy="4381658"/>
          </a:xfrm>
        </p:spPr>
        <p:txBody>
          <a:bodyPr/>
          <a:lstStyle/>
          <a:p>
            <a:pPr marL="457200" indent="-457200">
              <a:spcBef>
                <a:spcPts val="1200"/>
              </a:spcBef>
              <a:buClrTx/>
              <a:buFont typeface="+mj-lt"/>
              <a:buAutoNum type="arabicPeriod"/>
            </a:pPr>
            <a:r>
              <a:rPr lang="fr-FR" b="1" i="0" noProof="0" dirty="0" smtClean="0">
                <a:solidFill>
                  <a:srgbClr val="C00000"/>
                </a:solidFill>
              </a:rPr>
              <a:t>En quoi consiste la politique publique?</a:t>
            </a:r>
          </a:p>
          <a:p>
            <a:pPr marL="457200" indent="-457200">
              <a:spcBef>
                <a:spcPts val="1800"/>
              </a:spcBef>
              <a:spcAft>
                <a:spcPts val="1200"/>
              </a:spcAft>
              <a:buClrTx/>
              <a:buFont typeface="+mj-lt"/>
              <a:buAutoNum type="arabicPeriod"/>
            </a:pPr>
            <a:r>
              <a:rPr lang="fr-FR" i="0" dirty="0" smtClean="0"/>
              <a:t>Pourquoi doit-elle constituer un critère d’éligibilité ?</a:t>
            </a:r>
          </a:p>
          <a:p>
            <a:pPr marL="457200" indent="-457200">
              <a:spcBef>
                <a:spcPts val="1200"/>
              </a:spcBef>
              <a:spcAft>
                <a:spcPts val="1200"/>
              </a:spcAft>
              <a:buClrTx/>
              <a:buFont typeface="+mj-lt"/>
              <a:buAutoNum type="arabicPeriod"/>
            </a:pPr>
            <a:r>
              <a:rPr lang="fr-FR" i="0" dirty="0" smtClean="0"/>
              <a:t>Quels sont les aspects à évaluer et à quel moment ?</a:t>
            </a:r>
          </a:p>
          <a:p>
            <a:pPr marL="457200" indent="-457200">
              <a:spcBef>
                <a:spcPts val="1200"/>
              </a:spcBef>
              <a:spcAft>
                <a:spcPts val="1200"/>
              </a:spcAft>
              <a:buClrTx/>
              <a:buFont typeface="+mj-lt"/>
              <a:buAutoNum type="arabicPeriod"/>
            </a:pPr>
            <a:r>
              <a:rPr lang="fr-FR" i="0" dirty="0" smtClean="0"/>
              <a:t>Comment l’évaluer ?</a:t>
            </a:r>
          </a:p>
          <a:p>
            <a:pPr marL="457200" indent="-457200">
              <a:buClrTx/>
              <a:buFont typeface="+mj-lt"/>
              <a:buAutoNum type="arabicPeriod"/>
            </a:pPr>
            <a:endParaRPr lang="fr-FR" i="0" noProof="0" dirty="0" smtClean="0"/>
          </a:p>
          <a:p>
            <a:pPr marL="457200" indent="-457200">
              <a:buClrTx/>
              <a:buFont typeface="+mj-lt"/>
              <a:buAutoNum type="arabicPeriod"/>
            </a:pPr>
            <a:endParaRPr lang="fr-FR" i="0" noProof="0" dirty="0" smtClean="0"/>
          </a:p>
          <a:p>
            <a:endParaRPr lang="fr-FR" noProof="0" dirty="0"/>
          </a:p>
        </p:txBody>
      </p:sp>
      <p:sp>
        <p:nvSpPr>
          <p:cNvPr id="4" name="Slide Number Placeholder 3"/>
          <p:cNvSpPr>
            <a:spLocks noGrp="1"/>
          </p:cNvSpPr>
          <p:nvPr>
            <p:ph type="sldNum" sz="quarter" idx="12"/>
          </p:nvPr>
        </p:nvSpPr>
        <p:spPr/>
        <p:txBody>
          <a:bodyPr/>
          <a:lstStyle/>
          <a:p>
            <a:fld id="{37B83C0C-BC65-4367-9B8A-060D4801009D}" type="slidenum">
              <a:rPr lang="en-GB" smtClean="0"/>
              <a:pPr/>
              <a:t>3</a:t>
            </a:fld>
            <a:endParaRPr lang="en-GB"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026" name="Rectangle 2"/>
          <p:cNvSpPr>
            <a:spLocks noGrp="1" noChangeArrowheads="1"/>
          </p:cNvSpPr>
          <p:nvPr>
            <p:ph type="title"/>
          </p:nvPr>
        </p:nvSpPr>
        <p:spPr>
          <a:xfrm>
            <a:off x="395536" y="1142984"/>
            <a:ext cx="8229600" cy="936625"/>
          </a:xfrm>
        </p:spPr>
        <p:txBody>
          <a:bodyPr/>
          <a:lstStyle/>
          <a:p>
            <a:r>
              <a:rPr lang="fr-BE" sz="2000" b="0" smtClean="0"/>
              <a:t>Une </a:t>
            </a:r>
            <a:r>
              <a:rPr lang="fr-BE" sz="2000" smtClean="0"/>
              <a:t>politique publique </a:t>
            </a:r>
            <a:r>
              <a:rPr lang="fr-BE" sz="2000" b="0" smtClean="0"/>
              <a:t>est un ensemble d’actions interdépendantes (= politiques) conçues et mise en oeuvre par l’</a:t>
            </a:r>
            <a:r>
              <a:rPr lang="fr-BE" sz="2000" smtClean="0"/>
              <a:t>Etat</a:t>
            </a:r>
            <a:r>
              <a:rPr lang="fr-BE" sz="2000" b="0" smtClean="0"/>
              <a:t> (= publique)</a:t>
            </a:r>
            <a:endParaRPr lang="fr-BE" sz="2000" b="0"/>
          </a:p>
        </p:txBody>
      </p:sp>
      <p:sp>
        <p:nvSpPr>
          <p:cNvPr id="1025027" name="AutoShape 3"/>
          <p:cNvSpPr>
            <a:spLocks noChangeArrowheads="1"/>
          </p:cNvSpPr>
          <p:nvPr/>
        </p:nvSpPr>
        <p:spPr bwMode="auto">
          <a:xfrm rot="5400000">
            <a:off x="4211959" y="692695"/>
            <a:ext cx="648072" cy="8568952"/>
          </a:xfrm>
          <a:prstGeom prst="rightArrow">
            <a:avLst>
              <a:gd name="adj1" fmla="val 100000"/>
              <a:gd name="adj2" fmla="val 100000"/>
            </a:avLst>
          </a:prstGeom>
          <a:solidFill>
            <a:srgbClr val="0F5494">
              <a:alpha val="50000"/>
            </a:srgbClr>
          </a:solidFill>
          <a:ln w="9525">
            <a:noFill/>
            <a:miter lim="800000"/>
            <a:headEnd/>
            <a:tailEnd/>
          </a:ln>
          <a:effectLst/>
        </p:spPr>
        <p:txBody>
          <a:bodyPr vert="vert270" wrap="none" lIns="0" tIns="0" rIns="0" bIns="0" anchor="ctr"/>
          <a:lstStyle/>
          <a:p>
            <a:r>
              <a:rPr lang="fr-BE" sz="1400" b="1" dirty="0" smtClean="0"/>
              <a:t>       </a:t>
            </a:r>
          </a:p>
          <a:p>
            <a:endParaRPr lang="fr-BE" sz="1400" b="1" dirty="0" smtClean="0"/>
          </a:p>
          <a:p>
            <a:pPr algn="ctr"/>
            <a:endParaRPr lang="fr-BE" sz="1400" b="1" dirty="0" smtClean="0"/>
          </a:p>
          <a:p>
            <a:pPr algn="ctr"/>
            <a:r>
              <a:rPr lang="fr-BE" sz="1400" b="1" dirty="0" smtClean="0"/>
              <a:t>Politique contribuent individuellement ou ensemble</a:t>
            </a:r>
          </a:p>
          <a:p>
            <a:pPr algn="ctr"/>
            <a:r>
              <a:rPr lang="fr-BE" sz="1400" b="1" dirty="0" smtClean="0"/>
              <a:t> à divers objectifs</a:t>
            </a:r>
            <a:endParaRPr lang="en-GB" sz="1400" b="1" dirty="0"/>
          </a:p>
        </p:txBody>
      </p:sp>
      <p:sp>
        <p:nvSpPr>
          <p:cNvPr id="1025028" name="Text Box 4"/>
          <p:cNvSpPr txBox="1">
            <a:spLocks noChangeArrowheads="1"/>
          </p:cNvSpPr>
          <p:nvPr/>
        </p:nvSpPr>
        <p:spPr bwMode="auto">
          <a:xfrm>
            <a:off x="251520" y="5373216"/>
            <a:ext cx="8712968" cy="1222624"/>
          </a:xfrm>
          <a:prstGeom prst="rect">
            <a:avLst/>
          </a:prstGeom>
          <a:solidFill>
            <a:srgbClr val="0F5494">
              <a:alpha val="24706"/>
            </a:srgbClr>
          </a:solidFill>
          <a:ln w="9525" algn="ctr">
            <a:noFill/>
            <a:miter lim="800000"/>
            <a:headEnd/>
            <a:tailEnd/>
          </a:ln>
          <a:effectLst/>
        </p:spPr>
        <p:txBody>
          <a:bodyPr wrap="square" lIns="72000" tIns="72000" rIns="72000" bIns="72000" anchor="ctr">
            <a:spAutoFit/>
          </a:bodyPr>
          <a:lstStyle/>
          <a:p>
            <a:pPr eaLnBrk="0" hangingPunct="0">
              <a:buClr>
                <a:schemeClr val="accent2">
                  <a:lumMod val="75000"/>
                </a:schemeClr>
              </a:buClr>
              <a:buFont typeface="Wingdings" pitchFamily="2" charset="2"/>
              <a:buChar char="§"/>
            </a:pPr>
            <a:r>
              <a:rPr lang="fr-BE" sz="1400" b="1" smtClean="0">
                <a:solidFill>
                  <a:schemeClr val="bg1"/>
                </a:solidFill>
              </a:rPr>
              <a:t>  </a:t>
            </a:r>
            <a:r>
              <a:rPr lang="fr-BE" sz="1400" b="1" smtClean="0"/>
              <a:t>Stabilité macroéconomique</a:t>
            </a:r>
          </a:p>
          <a:p>
            <a:pPr eaLnBrk="0" hangingPunct="0">
              <a:buFont typeface="Wingdings" pitchFamily="2" charset="2"/>
              <a:buChar char="§"/>
            </a:pPr>
            <a:r>
              <a:rPr lang="fr-BE" sz="1400" b="1" smtClean="0"/>
              <a:t>  Equité, verticale (répartition des revenus) et horizontale (développement équilibré entre les régions du pays)</a:t>
            </a:r>
          </a:p>
          <a:p>
            <a:pPr eaLnBrk="0" hangingPunct="0">
              <a:buFont typeface="Wingdings" pitchFamily="2" charset="2"/>
              <a:buChar char="§"/>
            </a:pPr>
            <a:r>
              <a:rPr lang="fr-BE" sz="1400" b="1" smtClean="0"/>
              <a:t> Allocation des ressources: càd fourniture de services publics: santé,éducation; fourniture de biens publics (loi &amp; ordre, défense); construction d’infrastructure</a:t>
            </a:r>
          </a:p>
        </p:txBody>
      </p:sp>
      <p:graphicFrame>
        <p:nvGraphicFramePr>
          <p:cNvPr id="1025029" name="Group 5"/>
          <p:cNvGraphicFramePr>
            <a:graphicFrameLocks noGrp="1"/>
          </p:cNvGraphicFramePr>
          <p:nvPr/>
        </p:nvGraphicFramePr>
        <p:xfrm>
          <a:off x="179512" y="2132856"/>
          <a:ext cx="2054225" cy="2399223"/>
        </p:xfrm>
        <a:graphic>
          <a:graphicData uri="http://schemas.openxmlformats.org/drawingml/2006/table">
            <a:tbl>
              <a:tblPr/>
              <a:tblGrid>
                <a:gridCol w="2054225"/>
              </a:tblGrid>
              <a:tr h="523713">
                <a:tc>
                  <a:txBody>
                    <a:bodyPr/>
                    <a:lstStyle/>
                    <a:p>
                      <a:pPr marL="0" marR="0" lvl="0" indent="0" algn="ctr" defTabSz="966788" rtl="0" eaLnBrk="0" fontAlgn="base" latinLnBrk="0" hangingPunct="0">
                        <a:lnSpc>
                          <a:spcPct val="90000"/>
                        </a:lnSpc>
                        <a:spcBef>
                          <a:spcPct val="0"/>
                        </a:spcBef>
                        <a:spcAft>
                          <a:spcPct val="0"/>
                        </a:spcAft>
                        <a:buClrTx/>
                        <a:buSzTx/>
                        <a:buFontTx/>
                        <a:buNone/>
                        <a:tabLst/>
                      </a:pPr>
                      <a:r>
                        <a:rPr kumimoji="0" lang="fr-BE" sz="1600" b="1" i="0" u="none" strike="noStrike" cap="none" normalizeH="0" baseline="0" noProof="0" dirty="0" smtClean="0">
                          <a:ln>
                            <a:noFill/>
                          </a:ln>
                          <a:solidFill>
                            <a:schemeClr val="bg1"/>
                          </a:solidFill>
                          <a:effectLst/>
                          <a:latin typeface="+mn-lt"/>
                          <a:cs typeface="Arial" charset="0"/>
                        </a:rPr>
                        <a:t>Polit. macro-économiques</a:t>
                      </a:r>
                    </a:p>
                  </a:txBody>
                  <a:tcPr marL="72000" marR="72000" marT="72000" marB="72000" anchor="ctr" horzOverflow="overflow">
                    <a:lnL w="12700" cap="flat" cmpd="sng" algn="ctr">
                      <a:solidFill>
                        <a:schemeClr val="tx1"/>
                      </a:solidFill>
                      <a:prstDash val="solid"/>
                      <a:round/>
                      <a:headEnd type="none" w="med" len="med"/>
                      <a:tailEnd type="none" w="med" len="lg"/>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lg"/>
                    </a:lnT>
                    <a:lnB w="12700" cap="flat" cmpd="sng" algn="ctr">
                      <a:solidFill>
                        <a:schemeClr val="tx1"/>
                      </a:solidFill>
                      <a:prstDash val="solid"/>
                      <a:round/>
                      <a:headEnd type="none" w="med" len="med"/>
                      <a:tailEnd type="none" w="med" len="lg"/>
                    </a:lnB>
                    <a:lnTlToBr>
                      <a:noFill/>
                    </a:lnTlToBr>
                    <a:lnBlToTr>
                      <a:noFill/>
                    </a:lnBlToTr>
                    <a:solidFill>
                      <a:srgbClr val="0070C0"/>
                    </a:solidFill>
                  </a:tcPr>
                </a:tc>
              </a:tr>
              <a:tr h="1816311">
                <a:tc>
                  <a:txBody>
                    <a:bodyPr/>
                    <a:lstStyle/>
                    <a:p>
                      <a:pPr marL="117475" marR="0" lvl="0" indent="-117475" algn="l" defTabSz="966788" rtl="0" eaLnBrk="0" fontAlgn="base" latinLnBrk="0" hangingPunct="0">
                        <a:lnSpc>
                          <a:spcPct val="90000"/>
                        </a:lnSpc>
                        <a:spcBef>
                          <a:spcPct val="50000"/>
                        </a:spcBef>
                        <a:spcAft>
                          <a:spcPct val="0"/>
                        </a:spcAft>
                        <a:buClr>
                          <a:schemeClr val="bg2"/>
                        </a:buClr>
                        <a:buSzTx/>
                        <a:buFontTx/>
                        <a:buChar char="•"/>
                        <a:tabLst/>
                      </a:pPr>
                      <a:r>
                        <a:rPr kumimoji="0" lang="fr-BE" sz="1400" b="1" i="0" u="none" strike="noStrike" cap="none" normalizeH="0" baseline="0" noProof="0" dirty="0" smtClean="0">
                          <a:ln>
                            <a:noFill/>
                          </a:ln>
                          <a:solidFill>
                            <a:srgbClr val="0F5494"/>
                          </a:solidFill>
                          <a:effectLst/>
                          <a:latin typeface="+mj-lt"/>
                          <a:cs typeface="Arial" charset="0"/>
                        </a:rPr>
                        <a:t>Polit. budgétaire</a:t>
                      </a:r>
                    </a:p>
                    <a:p>
                      <a:pPr marL="117475" marR="0" lvl="0" indent="-117475" algn="l" defTabSz="966788" rtl="0" eaLnBrk="0" fontAlgn="base" latinLnBrk="0" hangingPunct="0">
                        <a:lnSpc>
                          <a:spcPct val="90000"/>
                        </a:lnSpc>
                        <a:spcBef>
                          <a:spcPct val="50000"/>
                        </a:spcBef>
                        <a:spcAft>
                          <a:spcPct val="0"/>
                        </a:spcAft>
                        <a:buClr>
                          <a:schemeClr val="bg2"/>
                        </a:buClr>
                        <a:buSzTx/>
                        <a:buFontTx/>
                        <a:buChar char="•"/>
                        <a:tabLst/>
                      </a:pPr>
                      <a:r>
                        <a:rPr kumimoji="0" lang="fr-BE" sz="1400" b="1" i="0" u="none" strike="noStrike" cap="none" normalizeH="0" baseline="0" noProof="0" dirty="0" smtClean="0">
                          <a:ln>
                            <a:noFill/>
                          </a:ln>
                          <a:solidFill>
                            <a:srgbClr val="0F5494"/>
                          </a:solidFill>
                          <a:effectLst/>
                          <a:latin typeface="+mj-lt"/>
                          <a:cs typeface="Arial" charset="0"/>
                        </a:rPr>
                        <a:t>Polit. monétaire</a:t>
                      </a:r>
                    </a:p>
                    <a:p>
                      <a:pPr marL="117475" marR="0" lvl="0" indent="-117475" algn="l" defTabSz="966788" rtl="0" eaLnBrk="0" fontAlgn="base" latinLnBrk="0" hangingPunct="0">
                        <a:lnSpc>
                          <a:spcPct val="90000"/>
                        </a:lnSpc>
                        <a:spcBef>
                          <a:spcPct val="50000"/>
                        </a:spcBef>
                        <a:spcAft>
                          <a:spcPct val="0"/>
                        </a:spcAft>
                        <a:buClr>
                          <a:schemeClr val="bg2"/>
                        </a:buClr>
                        <a:buSzTx/>
                        <a:buFontTx/>
                        <a:buChar char="•"/>
                        <a:tabLst/>
                      </a:pPr>
                      <a:r>
                        <a:rPr kumimoji="0" lang="fr-BE" sz="1400" b="1" i="0" u="none" strike="noStrike" cap="none" normalizeH="0" baseline="0" noProof="0" dirty="0" smtClean="0">
                          <a:ln>
                            <a:noFill/>
                          </a:ln>
                          <a:solidFill>
                            <a:srgbClr val="0F5494"/>
                          </a:solidFill>
                          <a:effectLst/>
                          <a:latin typeface="+mj-lt"/>
                          <a:cs typeface="Arial" charset="0"/>
                        </a:rPr>
                        <a:t>Polit. de change</a:t>
                      </a:r>
                    </a:p>
                    <a:p>
                      <a:pPr marL="117475" marR="0" lvl="0" indent="-117475" algn="l" defTabSz="966788" rtl="0" eaLnBrk="0" fontAlgn="base" latinLnBrk="0" hangingPunct="0">
                        <a:lnSpc>
                          <a:spcPct val="90000"/>
                        </a:lnSpc>
                        <a:spcBef>
                          <a:spcPct val="50000"/>
                        </a:spcBef>
                        <a:spcAft>
                          <a:spcPct val="0"/>
                        </a:spcAft>
                        <a:buClr>
                          <a:schemeClr val="bg2"/>
                        </a:buClr>
                        <a:buSzTx/>
                        <a:buFontTx/>
                        <a:buChar char="•"/>
                        <a:tabLst/>
                      </a:pPr>
                      <a:r>
                        <a:rPr kumimoji="0" lang="fr-BE" sz="1400" b="1" i="0" u="none" strike="noStrike" cap="none" normalizeH="0" baseline="0" noProof="0" dirty="0" smtClean="0">
                          <a:ln>
                            <a:noFill/>
                          </a:ln>
                          <a:solidFill>
                            <a:srgbClr val="0F5494"/>
                          </a:solidFill>
                          <a:effectLst/>
                          <a:latin typeface="+mj-lt"/>
                          <a:cs typeface="Arial" charset="0"/>
                        </a:rPr>
                        <a:t>Polit. </a:t>
                      </a:r>
                      <a:r>
                        <a:rPr kumimoji="0" lang="fr-BE" sz="1400" b="1" i="0" u="none" strike="noStrike" cap="none" normalizeH="0" baseline="0" noProof="0" dirty="0" err="1" smtClean="0">
                          <a:ln>
                            <a:noFill/>
                          </a:ln>
                          <a:solidFill>
                            <a:srgbClr val="0F5494"/>
                          </a:solidFill>
                          <a:effectLst/>
                          <a:latin typeface="+mj-lt"/>
                          <a:cs typeface="Arial" charset="0"/>
                        </a:rPr>
                        <a:t>Commer-ciale</a:t>
                      </a:r>
                      <a:endParaRPr kumimoji="0" lang="fr-BE" sz="1400" b="1" i="0" u="none" strike="noStrike" cap="none" normalizeH="0" baseline="0" noProof="0" dirty="0" smtClean="0">
                        <a:ln>
                          <a:noFill/>
                        </a:ln>
                        <a:solidFill>
                          <a:srgbClr val="0F5494"/>
                        </a:solidFill>
                        <a:effectLst/>
                        <a:latin typeface="+mj-lt"/>
                        <a:cs typeface="Arial" charset="0"/>
                      </a:endParaRPr>
                    </a:p>
                    <a:p>
                      <a:pPr marL="117475" marR="0" lvl="0" indent="-117475" algn="l" defTabSz="966788" rtl="0" eaLnBrk="0" fontAlgn="base" latinLnBrk="0" hangingPunct="0">
                        <a:lnSpc>
                          <a:spcPct val="90000"/>
                        </a:lnSpc>
                        <a:spcBef>
                          <a:spcPct val="50000"/>
                        </a:spcBef>
                        <a:spcAft>
                          <a:spcPct val="0"/>
                        </a:spcAft>
                        <a:buClr>
                          <a:schemeClr val="bg2"/>
                        </a:buClr>
                        <a:buSzTx/>
                        <a:buFontTx/>
                        <a:buChar char="•"/>
                        <a:tabLst/>
                      </a:pPr>
                      <a:r>
                        <a:rPr kumimoji="0" lang="fr-BE" sz="1400" b="1" i="0" u="none" strike="noStrike" cap="none" normalizeH="0" baseline="0" noProof="0" dirty="0" smtClean="0">
                          <a:ln>
                            <a:noFill/>
                          </a:ln>
                          <a:solidFill>
                            <a:srgbClr val="0F5494"/>
                          </a:solidFill>
                          <a:effectLst/>
                          <a:latin typeface="+mj-lt"/>
                          <a:cs typeface="Arial" charset="0"/>
                        </a:rPr>
                        <a:t>Polit. de la dette</a:t>
                      </a:r>
                    </a:p>
                  </a:txBody>
                  <a:tcPr marL="72000" marR="72000" marT="72000" marB="72000" horzOverflow="overflow">
                    <a:lnL w="12700" cap="flat" cmpd="sng" algn="ctr">
                      <a:solidFill>
                        <a:schemeClr val="tx1"/>
                      </a:solidFill>
                      <a:prstDash val="solid"/>
                      <a:round/>
                      <a:headEnd type="none" w="med" len="med"/>
                      <a:tailEnd type="none" w="med" len="lg"/>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lg"/>
                    </a:lnT>
                    <a:lnB w="12700" cap="flat" cmpd="sng" algn="ctr">
                      <a:solidFill>
                        <a:schemeClr val="tx1"/>
                      </a:solidFill>
                      <a:prstDash val="solid"/>
                      <a:round/>
                      <a:headEnd type="none" w="med" len="med"/>
                      <a:tailEnd type="none" w="med" len="lg"/>
                    </a:lnB>
                    <a:lnTlToBr>
                      <a:noFill/>
                    </a:lnTlToBr>
                    <a:lnBlToTr>
                      <a:noFill/>
                    </a:lnBlToTr>
                    <a:solidFill>
                      <a:schemeClr val="bg1"/>
                    </a:solidFill>
                  </a:tcPr>
                </a:tc>
              </a:tr>
            </a:tbl>
          </a:graphicData>
        </a:graphic>
      </p:graphicFrame>
      <p:graphicFrame>
        <p:nvGraphicFramePr>
          <p:cNvPr id="1025037" name="Group 13"/>
          <p:cNvGraphicFramePr>
            <a:graphicFrameLocks noGrp="1"/>
          </p:cNvGraphicFramePr>
          <p:nvPr/>
        </p:nvGraphicFramePr>
        <p:xfrm>
          <a:off x="2339752" y="2132857"/>
          <a:ext cx="2232248" cy="2386974"/>
        </p:xfrm>
        <a:graphic>
          <a:graphicData uri="http://schemas.openxmlformats.org/drawingml/2006/table">
            <a:tbl>
              <a:tblPr/>
              <a:tblGrid>
                <a:gridCol w="2232248"/>
              </a:tblGrid>
              <a:tr h="572202">
                <a:tc>
                  <a:txBody>
                    <a:bodyPr/>
                    <a:lstStyle/>
                    <a:p>
                      <a:pPr marL="0" marR="0" lvl="0" indent="0" algn="ctr" defTabSz="966788" rtl="0" eaLnBrk="0" fontAlgn="base" latinLnBrk="0" hangingPunct="0">
                        <a:lnSpc>
                          <a:spcPct val="90000"/>
                        </a:lnSpc>
                        <a:spcBef>
                          <a:spcPct val="0"/>
                        </a:spcBef>
                        <a:spcAft>
                          <a:spcPct val="0"/>
                        </a:spcAft>
                        <a:buClrTx/>
                        <a:buSzTx/>
                        <a:buFontTx/>
                        <a:buNone/>
                        <a:tabLst/>
                      </a:pPr>
                      <a:r>
                        <a:rPr kumimoji="0" lang="fr-BE" sz="1600" b="1" i="0" u="none" strike="noStrike" cap="none" normalizeH="0" baseline="0" noProof="0" dirty="0" smtClean="0">
                          <a:ln>
                            <a:noFill/>
                          </a:ln>
                          <a:solidFill>
                            <a:schemeClr val="bg1"/>
                          </a:solidFill>
                          <a:effectLst/>
                          <a:latin typeface="+mn-lt"/>
                          <a:cs typeface="Arial" charset="0"/>
                        </a:rPr>
                        <a:t>Politiques structurelles (1)</a:t>
                      </a:r>
                    </a:p>
                  </a:txBody>
                  <a:tcPr marL="72000" marR="72000" marT="72000" marB="72000" anchor="ctr" horzOverflow="overflow">
                    <a:lnL w="12700" cap="flat" cmpd="sng" algn="ctr">
                      <a:solidFill>
                        <a:schemeClr val="tx1"/>
                      </a:solidFill>
                      <a:prstDash val="solid"/>
                      <a:round/>
                      <a:headEnd type="none" w="med" len="med"/>
                      <a:tailEnd type="none" w="med" len="lg"/>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lg"/>
                    </a:lnT>
                    <a:lnB w="12700" cap="flat" cmpd="sng" algn="ctr">
                      <a:solidFill>
                        <a:schemeClr val="tx1"/>
                      </a:solidFill>
                      <a:prstDash val="solid"/>
                      <a:round/>
                      <a:headEnd type="none" w="med" len="med"/>
                      <a:tailEnd type="none" w="med" len="lg"/>
                    </a:lnB>
                    <a:lnTlToBr>
                      <a:noFill/>
                    </a:lnTlToBr>
                    <a:lnBlToTr>
                      <a:noFill/>
                    </a:lnBlToTr>
                    <a:solidFill>
                      <a:srgbClr val="0070C0"/>
                    </a:solidFill>
                  </a:tcPr>
                </a:tc>
              </a:tr>
              <a:tr h="1804062">
                <a:tc>
                  <a:txBody>
                    <a:bodyPr/>
                    <a:lstStyle/>
                    <a:p>
                      <a:pPr marL="117475" marR="0" lvl="0" indent="-117475" algn="l" defTabSz="966788" rtl="0" eaLnBrk="0" fontAlgn="base" latinLnBrk="0" hangingPunct="0">
                        <a:lnSpc>
                          <a:spcPct val="90000"/>
                        </a:lnSpc>
                        <a:spcBef>
                          <a:spcPct val="50000"/>
                        </a:spcBef>
                        <a:spcAft>
                          <a:spcPct val="0"/>
                        </a:spcAft>
                        <a:buClr>
                          <a:schemeClr val="bg2"/>
                        </a:buClr>
                        <a:buSzTx/>
                        <a:buFontTx/>
                        <a:buChar char="•"/>
                        <a:tabLst/>
                      </a:pPr>
                      <a:r>
                        <a:rPr kumimoji="0" lang="fr-BE" sz="1400" b="1" i="0" u="none" strike="noStrike" kern="1200" cap="none" normalizeH="0" baseline="0" noProof="0" dirty="0" smtClean="0">
                          <a:ln>
                            <a:noFill/>
                          </a:ln>
                          <a:solidFill>
                            <a:srgbClr val="0F5494"/>
                          </a:solidFill>
                          <a:effectLst/>
                          <a:latin typeface="+mn-lt"/>
                          <a:ea typeface="+mn-ea"/>
                          <a:cs typeface="Arial" charset="0"/>
                        </a:rPr>
                        <a:t>Gouvernance</a:t>
                      </a:r>
                    </a:p>
                    <a:p>
                      <a:pPr marL="117475" marR="0" lvl="0" indent="-117475" algn="l" defTabSz="966788" rtl="0" eaLnBrk="0" fontAlgn="base" latinLnBrk="0" hangingPunct="0">
                        <a:lnSpc>
                          <a:spcPct val="90000"/>
                        </a:lnSpc>
                        <a:spcBef>
                          <a:spcPct val="50000"/>
                        </a:spcBef>
                        <a:spcAft>
                          <a:spcPct val="0"/>
                        </a:spcAft>
                        <a:buClr>
                          <a:schemeClr val="bg2"/>
                        </a:buClr>
                        <a:buSzTx/>
                        <a:buFontTx/>
                        <a:buChar char="•"/>
                        <a:tabLst/>
                      </a:pPr>
                      <a:r>
                        <a:rPr kumimoji="0" lang="fr-BE" sz="1400" b="1" i="0" u="none" strike="noStrike" kern="1200" cap="none" normalizeH="0" baseline="0" noProof="0" dirty="0" smtClean="0">
                          <a:ln>
                            <a:noFill/>
                          </a:ln>
                          <a:solidFill>
                            <a:srgbClr val="0F5494"/>
                          </a:solidFill>
                          <a:effectLst/>
                          <a:latin typeface="+mn-lt"/>
                          <a:ea typeface="+mn-ea"/>
                          <a:cs typeface="Arial" charset="0"/>
                        </a:rPr>
                        <a:t>Gestion du secteur public</a:t>
                      </a:r>
                    </a:p>
                    <a:p>
                      <a:pPr marL="117475" marR="0" lvl="0" indent="-117475" algn="l" defTabSz="966788" rtl="0" eaLnBrk="0" fontAlgn="base" latinLnBrk="0" hangingPunct="0">
                        <a:lnSpc>
                          <a:spcPct val="90000"/>
                        </a:lnSpc>
                        <a:spcBef>
                          <a:spcPct val="50000"/>
                        </a:spcBef>
                        <a:spcAft>
                          <a:spcPct val="0"/>
                        </a:spcAft>
                        <a:buClr>
                          <a:schemeClr val="bg2"/>
                        </a:buClr>
                        <a:buSzTx/>
                        <a:buFontTx/>
                        <a:buChar char="•"/>
                        <a:tabLst/>
                      </a:pPr>
                      <a:r>
                        <a:rPr kumimoji="0" lang="fr-BE" sz="1400" b="1" i="0" u="none" strike="noStrike" kern="1200" cap="none" normalizeH="0" baseline="0" noProof="0" dirty="0" smtClean="0">
                          <a:ln>
                            <a:noFill/>
                          </a:ln>
                          <a:solidFill>
                            <a:srgbClr val="0F5494"/>
                          </a:solidFill>
                          <a:effectLst/>
                          <a:latin typeface="+mn-lt"/>
                          <a:ea typeface="+mn-ea"/>
                          <a:cs typeface="Arial" charset="0"/>
                        </a:rPr>
                        <a:t>Décentralisation</a:t>
                      </a:r>
                    </a:p>
                    <a:p>
                      <a:pPr marL="117475" marR="0" lvl="0" indent="-117475" algn="l" defTabSz="966788" rtl="0" eaLnBrk="0" fontAlgn="base" latinLnBrk="0" hangingPunct="0">
                        <a:lnSpc>
                          <a:spcPct val="90000"/>
                        </a:lnSpc>
                        <a:spcBef>
                          <a:spcPct val="50000"/>
                        </a:spcBef>
                        <a:spcAft>
                          <a:spcPct val="0"/>
                        </a:spcAft>
                        <a:buClr>
                          <a:schemeClr val="bg2"/>
                        </a:buClr>
                        <a:buSzTx/>
                        <a:buFontTx/>
                        <a:buChar char="•"/>
                        <a:tabLst/>
                      </a:pPr>
                      <a:r>
                        <a:rPr kumimoji="0" lang="fr-BE" sz="1400" b="1" i="0" u="none" strike="noStrike" kern="1200" cap="none" normalizeH="0" baseline="0" noProof="0" dirty="0" smtClean="0">
                          <a:ln>
                            <a:noFill/>
                          </a:ln>
                          <a:solidFill>
                            <a:srgbClr val="0F5494"/>
                          </a:solidFill>
                          <a:effectLst/>
                          <a:latin typeface="+mn-lt"/>
                          <a:ea typeface="+mn-ea"/>
                          <a:cs typeface="Arial" charset="0"/>
                        </a:rPr>
                        <a:t>Gestion des finances publiques</a:t>
                      </a:r>
                    </a:p>
                  </a:txBody>
                  <a:tcPr marL="72000" marR="72000" marT="72000" marB="72000" horzOverflow="overflow">
                    <a:lnL w="12700" cap="flat" cmpd="sng" algn="ctr">
                      <a:solidFill>
                        <a:schemeClr val="tx1"/>
                      </a:solidFill>
                      <a:prstDash val="solid"/>
                      <a:round/>
                      <a:headEnd type="none" w="med" len="med"/>
                      <a:tailEnd type="none" w="med" len="lg"/>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lg"/>
                    </a:lnT>
                    <a:lnB w="12700" cap="flat" cmpd="sng" algn="ctr">
                      <a:solidFill>
                        <a:schemeClr val="tx1"/>
                      </a:solidFill>
                      <a:prstDash val="solid"/>
                      <a:round/>
                      <a:headEnd type="none" w="med" len="med"/>
                      <a:tailEnd type="none" w="med" len="lg"/>
                    </a:lnB>
                    <a:lnTlToBr>
                      <a:noFill/>
                    </a:lnTlToBr>
                    <a:lnBlToTr>
                      <a:noFill/>
                    </a:lnBlToTr>
                    <a:solidFill>
                      <a:schemeClr val="bg1"/>
                    </a:solidFill>
                  </a:tcPr>
                </a:tc>
              </a:tr>
            </a:tbl>
          </a:graphicData>
        </a:graphic>
      </p:graphicFrame>
      <p:graphicFrame>
        <p:nvGraphicFramePr>
          <p:cNvPr id="1025045" name="Group 21"/>
          <p:cNvGraphicFramePr>
            <a:graphicFrameLocks noGrp="1"/>
          </p:cNvGraphicFramePr>
          <p:nvPr/>
        </p:nvGraphicFramePr>
        <p:xfrm>
          <a:off x="4716016" y="2096664"/>
          <a:ext cx="2054225" cy="2392644"/>
        </p:xfrm>
        <a:graphic>
          <a:graphicData uri="http://schemas.openxmlformats.org/drawingml/2006/table">
            <a:tbl>
              <a:tblPr/>
              <a:tblGrid>
                <a:gridCol w="2054225"/>
              </a:tblGrid>
              <a:tr h="546045">
                <a:tc>
                  <a:txBody>
                    <a:bodyPr/>
                    <a:lstStyle/>
                    <a:p>
                      <a:pPr marL="0" marR="0" lvl="0" indent="0" algn="ctr" defTabSz="966788" rtl="0" eaLnBrk="0" fontAlgn="base" latinLnBrk="0" hangingPunct="0">
                        <a:lnSpc>
                          <a:spcPct val="90000"/>
                        </a:lnSpc>
                        <a:spcBef>
                          <a:spcPct val="0"/>
                        </a:spcBef>
                        <a:spcAft>
                          <a:spcPct val="0"/>
                        </a:spcAft>
                        <a:buClrTx/>
                        <a:buSzTx/>
                        <a:buFontTx/>
                        <a:buNone/>
                        <a:tabLst/>
                      </a:pPr>
                      <a:r>
                        <a:rPr kumimoji="0" lang="fr-BE" sz="1600" b="1" i="0" u="none" strike="noStrike" cap="none" normalizeH="0" baseline="0" dirty="0" smtClean="0">
                          <a:ln>
                            <a:noFill/>
                          </a:ln>
                          <a:solidFill>
                            <a:schemeClr val="bg1"/>
                          </a:solidFill>
                          <a:effectLst/>
                          <a:latin typeface="+mn-lt"/>
                          <a:cs typeface="Arial" charset="0"/>
                        </a:rPr>
                        <a:t>Politiques structurelles (2)</a:t>
                      </a:r>
                    </a:p>
                  </a:txBody>
                  <a:tcPr marL="72000" marR="72000" marT="72000" marB="72000" anchor="ctr" horzOverflow="overflow">
                    <a:lnL w="12700" cap="flat" cmpd="sng" algn="ctr">
                      <a:solidFill>
                        <a:schemeClr val="tx1"/>
                      </a:solidFill>
                      <a:prstDash val="solid"/>
                      <a:round/>
                      <a:headEnd type="none" w="med" len="med"/>
                      <a:tailEnd type="none" w="med" len="lg"/>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lg"/>
                    </a:lnT>
                    <a:lnB w="12700" cap="flat" cmpd="sng" algn="ctr">
                      <a:solidFill>
                        <a:schemeClr val="tx1"/>
                      </a:solidFill>
                      <a:prstDash val="solid"/>
                      <a:round/>
                      <a:headEnd type="none" w="med" len="med"/>
                      <a:tailEnd type="none" w="med" len="lg"/>
                    </a:lnB>
                    <a:lnTlToBr>
                      <a:noFill/>
                    </a:lnTlToBr>
                    <a:lnBlToTr>
                      <a:noFill/>
                    </a:lnBlToTr>
                    <a:solidFill>
                      <a:srgbClr val="0070C0"/>
                    </a:solidFill>
                  </a:tcPr>
                </a:tc>
              </a:tr>
              <a:tr h="1758211">
                <a:tc>
                  <a:txBody>
                    <a:bodyPr/>
                    <a:lstStyle/>
                    <a:p>
                      <a:pPr marL="117475" marR="0" lvl="0" indent="-117475" algn="l" defTabSz="966788" rtl="0" eaLnBrk="0" fontAlgn="base" latinLnBrk="0" hangingPunct="0">
                        <a:lnSpc>
                          <a:spcPct val="90000"/>
                        </a:lnSpc>
                        <a:spcBef>
                          <a:spcPct val="50000"/>
                        </a:spcBef>
                        <a:spcAft>
                          <a:spcPct val="0"/>
                        </a:spcAft>
                        <a:buClr>
                          <a:schemeClr val="bg2"/>
                        </a:buClr>
                        <a:buSzTx/>
                        <a:buFontTx/>
                        <a:buChar char="•"/>
                        <a:tabLst/>
                      </a:pPr>
                      <a:r>
                        <a:rPr kumimoji="0" lang="fr-BE" sz="1400" b="1" i="0" u="none" strike="noStrike" kern="1200" cap="none" normalizeH="0" baseline="0" dirty="0" smtClean="0">
                          <a:ln>
                            <a:noFill/>
                          </a:ln>
                          <a:solidFill>
                            <a:srgbClr val="0F5494"/>
                          </a:solidFill>
                          <a:effectLst/>
                          <a:latin typeface="+mn-lt"/>
                          <a:ea typeface="+mn-ea"/>
                          <a:cs typeface="Arial" charset="0"/>
                        </a:rPr>
                        <a:t>Polit. et réforme </a:t>
                      </a:r>
                      <a:r>
                        <a:rPr kumimoji="0" lang="fr-BE" sz="1400" b="1" i="0" u="none" strike="noStrike" kern="1200" cap="none" normalizeH="0" baseline="0" noProof="0" dirty="0" smtClean="0">
                          <a:ln>
                            <a:noFill/>
                          </a:ln>
                          <a:solidFill>
                            <a:srgbClr val="0F5494"/>
                          </a:solidFill>
                          <a:effectLst/>
                          <a:latin typeface="+mn-lt"/>
                          <a:ea typeface="+mn-ea"/>
                          <a:cs typeface="Arial" charset="0"/>
                        </a:rPr>
                        <a:t>foncière</a:t>
                      </a:r>
                    </a:p>
                    <a:p>
                      <a:pPr marL="117475" marR="0" lvl="0" indent="-117475" algn="l" defTabSz="966788" rtl="0" eaLnBrk="0" fontAlgn="base" latinLnBrk="0" hangingPunct="0">
                        <a:lnSpc>
                          <a:spcPct val="90000"/>
                        </a:lnSpc>
                        <a:spcBef>
                          <a:spcPct val="50000"/>
                        </a:spcBef>
                        <a:spcAft>
                          <a:spcPct val="0"/>
                        </a:spcAft>
                        <a:buClr>
                          <a:schemeClr val="bg2"/>
                        </a:buClr>
                        <a:buSzTx/>
                        <a:buFontTx/>
                        <a:buNone/>
                        <a:tabLst/>
                      </a:pPr>
                      <a:r>
                        <a:rPr kumimoji="0" lang="fr-BE" sz="1400" b="1" i="0" u="none" strike="noStrike" kern="1200" cap="none" normalizeH="0" baseline="0" dirty="0" smtClean="0">
                          <a:ln>
                            <a:noFill/>
                          </a:ln>
                          <a:solidFill>
                            <a:srgbClr val="0F5494"/>
                          </a:solidFill>
                          <a:effectLst/>
                          <a:latin typeface="+mn-lt"/>
                          <a:ea typeface="+mn-ea"/>
                          <a:cs typeface="Arial" charset="0"/>
                        </a:rPr>
                        <a:t> Régulation</a:t>
                      </a:r>
                    </a:p>
                    <a:p>
                      <a:pPr marL="117475" marR="0" lvl="0" indent="-117475" algn="l" defTabSz="966788" rtl="0" eaLnBrk="0" fontAlgn="base" latinLnBrk="0" hangingPunct="0">
                        <a:lnSpc>
                          <a:spcPct val="80000"/>
                        </a:lnSpc>
                        <a:spcBef>
                          <a:spcPct val="50000"/>
                        </a:spcBef>
                        <a:spcAft>
                          <a:spcPct val="0"/>
                        </a:spcAft>
                        <a:buClr>
                          <a:schemeClr val="bg2"/>
                        </a:buClr>
                        <a:buSzTx/>
                        <a:buFontTx/>
                        <a:buChar char="•"/>
                        <a:tabLst/>
                      </a:pPr>
                      <a:r>
                        <a:rPr kumimoji="0" lang="fr-BE" sz="1400" b="1" i="0" u="none" strike="noStrike" kern="1200" cap="none" normalizeH="0" baseline="0" dirty="0" smtClean="0">
                          <a:ln>
                            <a:noFill/>
                          </a:ln>
                          <a:solidFill>
                            <a:srgbClr val="0F5494"/>
                          </a:solidFill>
                          <a:effectLst/>
                          <a:latin typeface="+mn-lt"/>
                          <a:ea typeface="+mn-ea"/>
                          <a:cs typeface="Arial" charset="0"/>
                        </a:rPr>
                        <a:t> des marchés</a:t>
                      </a:r>
                    </a:p>
                    <a:p>
                      <a:pPr marL="117475" marR="0" lvl="0" indent="-117475" algn="l" defTabSz="966788" rtl="0" eaLnBrk="0" fontAlgn="base" latinLnBrk="0" hangingPunct="0">
                        <a:lnSpc>
                          <a:spcPct val="80000"/>
                        </a:lnSpc>
                        <a:spcBef>
                          <a:spcPct val="50000"/>
                        </a:spcBef>
                        <a:spcAft>
                          <a:spcPct val="0"/>
                        </a:spcAft>
                        <a:buClr>
                          <a:schemeClr val="bg2"/>
                        </a:buClr>
                        <a:buSzTx/>
                        <a:buFontTx/>
                        <a:buChar char="•"/>
                        <a:tabLst/>
                      </a:pPr>
                      <a:r>
                        <a:rPr kumimoji="0" lang="fr-BE" sz="1400" b="1" i="0" u="none" strike="noStrike" kern="1200" cap="none" normalizeH="0" baseline="0" dirty="0" smtClean="0">
                          <a:ln>
                            <a:noFill/>
                          </a:ln>
                          <a:solidFill>
                            <a:srgbClr val="0F5494"/>
                          </a:solidFill>
                          <a:effectLst/>
                          <a:latin typeface="+mn-lt"/>
                          <a:ea typeface="+mn-ea"/>
                          <a:cs typeface="Arial" charset="0"/>
                        </a:rPr>
                        <a:t> du secteur financier</a:t>
                      </a:r>
                    </a:p>
                    <a:p>
                      <a:pPr marL="117475" marR="0" lvl="0" indent="-117475" algn="l" defTabSz="966788" rtl="0" eaLnBrk="0" fontAlgn="base" latinLnBrk="0" hangingPunct="0">
                        <a:lnSpc>
                          <a:spcPct val="80000"/>
                        </a:lnSpc>
                        <a:spcBef>
                          <a:spcPct val="50000"/>
                        </a:spcBef>
                        <a:spcAft>
                          <a:spcPct val="0"/>
                        </a:spcAft>
                        <a:buClr>
                          <a:schemeClr val="bg2"/>
                        </a:buClr>
                        <a:buSzTx/>
                        <a:buFontTx/>
                        <a:buChar char="•"/>
                        <a:tabLst/>
                      </a:pPr>
                      <a:r>
                        <a:rPr kumimoji="0" lang="fr-BE" sz="1300" b="1" i="0" u="none" strike="noStrike" kern="1200" cap="none" normalizeH="0" baseline="0" dirty="0" smtClean="0">
                          <a:ln>
                            <a:noFill/>
                          </a:ln>
                          <a:solidFill>
                            <a:srgbClr val="0F5494"/>
                          </a:solidFill>
                          <a:effectLst/>
                          <a:latin typeface="+mn-lt"/>
                          <a:ea typeface="+mn-ea"/>
                          <a:cs typeface="Arial" charset="0"/>
                        </a:rPr>
                        <a:t>Environnementale</a:t>
                      </a:r>
                    </a:p>
                  </a:txBody>
                  <a:tcPr marL="72000" marR="72000" marT="72000" marB="72000" horzOverflow="overflow">
                    <a:lnL w="12700" cap="flat" cmpd="sng" algn="ctr">
                      <a:solidFill>
                        <a:schemeClr val="tx1"/>
                      </a:solidFill>
                      <a:prstDash val="solid"/>
                      <a:round/>
                      <a:headEnd type="none" w="med" len="med"/>
                      <a:tailEnd type="none" w="med" len="lg"/>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lg"/>
                    </a:lnT>
                    <a:lnB w="12700" cap="flat" cmpd="sng" algn="ctr">
                      <a:solidFill>
                        <a:schemeClr val="tx1"/>
                      </a:solidFill>
                      <a:prstDash val="solid"/>
                      <a:round/>
                      <a:headEnd type="none" w="med" len="med"/>
                      <a:tailEnd type="none" w="med" len="lg"/>
                    </a:lnB>
                    <a:lnTlToBr>
                      <a:noFill/>
                    </a:lnTlToBr>
                    <a:lnBlToTr>
                      <a:noFill/>
                    </a:lnBlToTr>
                    <a:solidFill>
                      <a:schemeClr val="bg1"/>
                    </a:solidFill>
                  </a:tcPr>
                </a:tc>
              </a:tr>
            </a:tbl>
          </a:graphicData>
        </a:graphic>
      </p:graphicFrame>
      <p:graphicFrame>
        <p:nvGraphicFramePr>
          <p:cNvPr id="1025053" name="Group 29"/>
          <p:cNvGraphicFramePr>
            <a:graphicFrameLocks noGrp="1"/>
          </p:cNvGraphicFramePr>
          <p:nvPr/>
        </p:nvGraphicFramePr>
        <p:xfrm>
          <a:off x="6838950" y="2097089"/>
          <a:ext cx="2054225" cy="2412031"/>
        </p:xfrm>
        <a:graphic>
          <a:graphicData uri="http://schemas.openxmlformats.org/drawingml/2006/table">
            <a:tbl>
              <a:tblPr/>
              <a:tblGrid>
                <a:gridCol w="2054225"/>
              </a:tblGrid>
              <a:tr h="586020">
                <a:tc>
                  <a:txBody>
                    <a:bodyPr/>
                    <a:lstStyle/>
                    <a:p>
                      <a:pPr marL="0" marR="0" lvl="0" indent="0" algn="ctr" defTabSz="966788" rtl="0" eaLnBrk="0" fontAlgn="base" latinLnBrk="0" hangingPunct="0">
                        <a:lnSpc>
                          <a:spcPct val="90000"/>
                        </a:lnSpc>
                        <a:spcBef>
                          <a:spcPct val="0"/>
                        </a:spcBef>
                        <a:spcAft>
                          <a:spcPct val="0"/>
                        </a:spcAft>
                        <a:buClrTx/>
                        <a:buSzTx/>
                        <a:buFontTx/>
                        <a:buNone/>
                        <a:tabLst/>
                      </a:pPr>
                      <a:r>
                        <a:rPr kumimoji="0" lang="fr-BE" sz="1600" b="1" i="0" u="none" strike="noStrike" cap="none" normalizeH="0" baseline="0" noProof="0" dirty="0" smtClean="0">
                          <a:ln>
                            <a:noFill/>
                          </a:ln>
                          <a:solidFill>
                            <a:schemeClr val="bg1"/>
                          </a:solidFill>
                          <a:effectLst/>
                          <a:latin typeface="+mn-lt"/>
                          <a:cs typeface="Arial" charset="0"/>
                        </a:rPr>
                        <a:t>Politiques sectorielles</a:t>
                      </a:r>
                    </a:p>
                  </a:txBody>
                  <a:tcPr marL="72000" marR="72000" marT="72000" marB="72000" anchor="ctr" horzOverflow="overflow">
                    <a:lnL w="12700" cap="flat" cmpd="sng" algn="ctr">
                      <a:solidFill>
                        <a:schemeClr val="tx1"/>
                      </a:solidFill>
                      <a:prstDash val="solid"/>
                      <a:round/>
                      <a:headEnd type="none" w="med" len="med"/>
                      <a:tailEnd type="none" w="med" len="lg"/>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lg"/>
                    </a:lnT>
                    <a:lnB w="12700" cap="flat" cmpd="sng" algn="ctr">
                      <a:solidFill>
                        <a:schemeClr val="tx1"/>
                      </a:solidFill>
                      <a:prstDash val="solid"/>
                      <a:round/>
                      <a:headEnd type="none" w="med" len="med"/>
                      <a:tailEnd type="none" w="med" len="lg"/>
                    </a:lnB>
                    <a:lnTlToBr>
                      <a:noFill/>
                    </a:lnTlToBr>
                    <a:lnBlToTr>
                      <a:noFill/>
                    </a:lnBlToTr>
                    <a:solidFill>
                      <a:srgbClr val="0070C0"/>
                    </a:solidFill>
                  </a:tcPr>
                </a:tc>
              </a:tr>
              <a:tr h="1826011">
                <a:tc>
                  <a:txBody>
                    <a:bodyPr/>
                    <a:lstStyle/>
                    <a:p>
                      <a:pPr marL="117475" marR="0" lvl="0" indent="-117475" algn="l" defTabSz="966788" rtl="0" eaLnBrk="0" fontAlgn="base" latinLnBrk="0" hangingPunct="0">
                        <a:lnSpc>
                          <a:spcPct val="90000"/>
                        </a:lnSpc>
                        <a:spcBef>
                          <a:spcPct val="50000"/>
                        </a:spcBef>
                        <a:spcAft>
                          <a:spcPct val="0"/>
                        </a:spcAft>
                        <a:buClr>
                          <a:schemeClr val="bg2"/>
                        </a:buClr>
                        <a:buSzTx/>
                        <a:buFontTx/>
                        <a:buChar char="•"/>
                        <a:tabLst/>
                      </a:pPr>
                      <a:r>
                        <a:rPr kumimoji="0" lang="fr-BE" sz="1400" b="1" i="0" u="none" strike="noStrike" kern="1200" cap="none" normalizeH="0" baseline="0" noProof="0" dirty="0" smtClean="0">
                          <a:ln>
                            <a:noFill/>
                          </a:ln>
                          <a:solidFill>
                            <a:srgbClr val="0F5494"/>
                          </a:solidFill>
                          <a:effectLst/>
                          <a:latin typeface="+mn-lt"/>
                          <a:ea typeface="+mn-ea"/>
                          <a:cs typeface="Arial" charset="0"/>
                        </a:rPr>
                        <a:t>Services publics (éducation, santé,..)</a:t>
                      </a:r>
                    </a:p>
                    <a:p>
                      <a:pPr marL="117475" marR="0" lvl="0" indent="-117475" algn="l" defTabSz="966788" rtl="0" eaLnBrk="0" fontAlgn="base" latinLnBrk="0" hangingPunct="0">
                        <a:lnSpc>
                          <a:spcPct val="90000"/>
                        </a:lnSpc>
                        <a:spcBef>
                          <a:spcPct val="50000"/>
                        </a:spcBef>
                        <a:spcAft>
                          <a:spcPct val="0"/>
                        </a:spcAft>
                        <a:buClr>
                          <a:schemeClr val="bg2"/>
                        </a:buClr>
                        <a:buSzTx/>
                        <a:buFontTx/>
                        <a:buChar char="•"/>
                        <a:tabLst/>
                      </a:pPr>
                      <a:r>
                        <a:rPr kumimoji="0" lang="fr-BE" sz="1400" b="1" i="0" u="none" strike="noStrike" kern="1200" cap="none" normalizeH="0" baseline="0" noProof="0" dirty="0" smtClean="0">
                          <a:ln>
                            <a:noFill/>
                          </a:ln>
                          <a:solidFill>
                            <a:srgbClr val="0F5494"/>
                          </a:solidFill>
                          <a:effectLst/>
                          <a:latin typeface="+mn-lt"/>
                          <a:ea typeface="+mn-ea"/>
                          <a:cs typeface="Arial" charset="0"/>
                        </a:rPr>
                        <a:t>Sécurité sociale</a:t>
                      </a:r>
                    </a:p>
                    <a:p>
                      <a:pPr marL="117475" marR="0" lvl="0" indent="-117475" algn="l" defTabSz="966788" rtl="0" eaLnBrk="0" fontAlgn="base" latinLnBrk="0" hangingPunct="0">
                        <a:lnSpc>
                          <a:spcPct val="90000"/>
                        </a:lnSpc>
                        <a:spcBef>
                          <a:spcPct val="50000"/>
                        </a:spcBef>
                        <a:spcAft>
                          <a:spcPct val="0"/>
                        </a:spcAft>
                        <a:buClr>
                          <a:schemeClr val="bg2"/>
                        </a:buClr>
                        <a:buSzTx/>
                        <a:buFontTx/>
                        <a:buChar char="•"/>
                        <a:tabLst/>
                      </a:pPr>
                      <a:r>
                        <a:rPr kumimoji="0" lang="fr-BE" sz="1400" b="1" i="0" u="none" strike="noStrike" kern="1200" cap="none" normalizeH="0" baseline="0" noProof="0" dirty="0" smtClean="0">
                          <a:ln>
                            <a:noFill/>
                          </a:ln>
                          <a:solidFill>
                            <a:srgbClr val="0F5494"/>
                          </a:solidFill>
                          <a:effectLst/>
                          <a:latin typeface="+mn-lt"/>
                          <a:ea typeface="+mn-ea"/>
                          <a:cs typeface="Arial" charset="0"/>
                        </a:rPr>
                        <a:t>Protection sociale</a:t>
                      </a:r>
                    </a:p>
                  </a:txBody>
                  <a:tcPr marL="72000" marR="72000" marT="72000" marB="72000" horzOverflow="overflow">
                    <a:lnL w="12700" cap="flat" cmpd="sng" algn="ctr">
                      <a:solidFill>
                        <a:schemeClr val="tx1"/>
                      </a:solidFill>
                      <a:prstDash val="solid"/>
                      <a:round/>
                      <a:headEnd type="none" w="med" len="med"/>
                      <a:tailEnd type="none" w="med" len="lg"/>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lg"/>
                    </a:lnT>
                    <a:lnB w="12700" cap="flat" cmpd="sng" algn="ctr">
                      <a:solidFill>
                        <a:schemeClr val="tx1"/>
                      </a:solidFill>
                      <a:prstDash val="solid"/>
                      <a:round/>
                      <a:headEnd type="none" w="med" len="med"/>
                      <a:tailEnd type="none" w="med" len="lg"/>
                    </a:lnB>
                    <a:lnTlToBr>
                      <a:noFill/>
                    </a:lnTlToBr>
                    <a:lnBlToTr>
                      <a:noFill/>
                    </a:lnBlToTr>
                    <a:solidFill>
                      <a:schemeClr val="bg1"/>
                    </a:solidFill>
                  </a:tcPr>
                </a:tc>
              </a:tr>
            </a:tbl>
          </a:graphicData>
        </a:graphic>
      </p:graphicFrame>
      <p:sp>
        <p:nvSpPr>
          <p:cNvPr id="1025062" name="RunningHead"/>
          <p:cNvSpPr txBox="1">
            <a:spLocks noChangeArrowheads="1"/>
          </p:cNvSpPr>
          <p:nvPr/>
        </p:nvSpPr>
        <p:spPr bwMode="auto">
          <a:xfrm>
            <a:off x="6167438" y="239713"/>
            <a:ext cx="2725737" cy="165100"/>
          </a:xfrm>
          <a:prstGeom prst="rect">
            <a:avLst/>
          </a:prstGeom>
          <a:noFill/>
          <a:ln w="9525" algn="ctr">
            <a:noFill/>
            <a:miter lim="800000"/>
            <a:headEnd/>
            <a:tailEnd/>
          </a:ln>
          <a:effectLst/>
        </p:spPr>
        <p:txBody>
          <a:bodyPr wrap="none" lIns="0" tIns="0" rIns="0" bIns="0">
            <a:spAutoFit/>
          </a:bodyPr>
          <a:lstStyle/>
          <a:p>
            <a:pPr algn="r"/>
            <a:r>
              <a:rPr lang="en-US" sz="1200" b="0"/>
              <a:t>Running Head 12-Point Plain, Title Case</a:t>
            </a:r>
          </a:p>
        </p:txBody>
      </p:sp>
      <p:sp>
        <p:nvSpPr>
          <p:cNvPr id="10" name="Slide Number Placeholder 3"/>
          <p:cNvSpPr>
            <a:spLocks noGrp="1"/>
          </p:cNvSpPr>
          <p:nvPr>
            <p:ph type="sldNum" sz="quarter" idx="12"/>
          </p:nvPr>
        </p:nvSpPr>
        <p:spPr>
          <a:xfrm>
            <a:off x="6876256" y="6381750"/>
            <a:ext cx="2133600" cy="476250"/>
          </a:xfrm>
        </p:spPr>
        <p:txBody>
          <a:bodyPr/>
          <a:lstStyle/>
          <a:p>
            <a:fld id="{37B83C0C-BC65-4367-9B8A-060D4801009D}" type="slidenum">
              <a:rPr lang="en-GB" smtClean="0"/>
              <a:pPr/>
              <a:t>4</a:t>
            </a:fld>
            <a:endParaRPr lang="en-GB" dirty="0"/>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288" y="1357298"/>
            <a:ext cx="8229600" cy="571504"/>
          </a:xfrm>
        </p:spPr>
        <p:txBody>
          <a:bodyPr/>
          <a:lstStyle/>
          <a:p>
            <a:pPr algn="ctr"/>
            <a:r>
              <a:rPr lang="fr-FR" sz="2800" noProof="0" dirty="0" smtClean="0"/>
              <a:t>Processus en matière de politiques publiques</a:t>
            </a:r>
            <a:endParaRPr lang="fr-FR" sz="2800" noProof="0" dirty="0">
              <a:latin typeface="+mn-lt"/>
              <a:ea typeface="+mn-ea"/>
              <a:cs typeface="+mn-cs"/>
            </a:endParaRPr>
          </a:p>
        </p:txBody>
      </p:sp>
      <p:sp>
        <p:nvSpPr>
          <p:cNvPr id="3" name="Content Placeholder 2"/>
          <p:cNvSpPr>
            <a:spLocks noGrp="1"/>
          </p:cNvSpPr>
          <p:nvPr>
            <p:ph idx="1"/>
          </p:nvPr>
        </p:nvSpPr>
        <p:spPr>
          <a:xfrm>
            <a:off x="539552" y="1988840"/>
            <a:ext cx="8229600" cy="4500594"/>
          </a:xfrm>
        </p:spPr>
        <p:txBody>
          <a:bodyPr/>
          <a:lstStyle/>
          <a:p>
            <a:pPr>
              <a:buNone/>
            </a:pPr>
            <a:r>
              <a:rPr lang="fr-FR" sz="1800" b="0" i="0" noProof="0" dirty="0" smtClean="0"/>
              <a:t>	</a:t>
            </a:r>
          </a:p>
          <a:p>
            <a:pPr>
              <a:buNone/>
            </a:pPr>
            <a:endParaRPr lang="fr-FR" sz="1800" i="0" noProof="0" dirty="0" smtClean="0"/>
          </a:p>
          <a:p>
            <a:pPr>
              <a:buNone/>
            </a:pPr>
            <a:endParaRPr lang="fr-FR" sz="1800" b="0" i="0" noProof="0" dirty="0"/>
          </a:p>
        </p:txBody>
      </p:sp>
      <p:sp>
        <p:nvSpPr>
          <p:cNvPr id="4" name="Slide Number Placeholder 3"/>
          <p:cNvSpPr>
            <a:spLocks noGrp="1"/>
          </p:cNvSpPr>
          <p:nvPr>
            <p:ph type="sldNum" sz="quarter" idx="12"/>
          </p:nvPr>
        </p:nvSpPr>
        <p:spPr/>
        <p:txBody>
          <a:bodyPr/>
          <a:lstStyle/>
          <a:p>
            <a:fld id="{37B83C0C-BC65-4367-9B8A-060D4801009D}" type="slidenum">
              <a:rPr lang="en-GB" smtClean="0"/>
              <a:pPr/>
              <a:t>5</a:t>
            </a:fld>
            <a:endParaRPr lang="en-GB" dirty="0"/>
          </a:p>
        </p:txBody>
      </p:sp>
      <p:sp>
        <p:nvSpPr>
          <p:cNvPr id="7" name="TextBox 6"/>
          <p:cNvSpPr txBox="1"/>
          <p:nvPr/>
        </p:nvSpPr>
        <p:spPr>
          <a:xfrm>
            <a:off x="285720" y="2143116"/>
            <a:ext cx="1785917" cy="1169551"/>
          </a:xfrm>
          <a:prstGeom prst="rect">
            <a:avLst/>
          </a:prstGeom>
          <a:noFill/>
        </p:spPr>
        <p:txBody>
          <a:bodyPr wrap="square" rtlCol="0">
            <a:spAutoFit/>
          </a:bodyPr>
          <a:lstStyle/>
          <a:p>
            <a:pPr algn="ctr"/>
            <a:r>
              <a:rPr lang="fr-FR" sz="1400" b="1" dirty="0" smtClean="0"/>
              <a:t>Situation initiale (économique, sociale, politique)</a:t>
            </a:r>
            <a:endParaRPr lang="fr-FR" b="1" dirty="0"/>
          </a:p>
        </p:txBody>
      </p:sp>
      <p:grpSp>
        <p:nvGrpSpPr>
          <p:cNvPr id="23" name="Group 22"/>
          <p:cNvGrpSpPr/>
          <p:nvPr/>
        </p:nvGrpSpPr>
        <p:grpSpPr>
          <a:xfrm>
            <a:off x="285720" y="5000636"/>
            <a:ext cx="1643074" cy="1571636"/>
            <a:chOff x="500034" y="5000636"/>
            <a:chExt cx="1643074" cy="1571636"/>
          </a:xfrm>
        </p:grpSpPr>
        <p:sp>
          <p:nvSpPr>
            <p:cNvPr id="8" name="Oval 7"/>
            <p:cNvSpPr/>
            <p:nvPr/>
          </p:nvSpPr>
          <p:spPr bwMode="auto">
            <a:xfrm>
              <a:off x="500034" y="5000636"/>
              <a:ext cx="1643074" cy="1571636"/>
            </a:xfrm>
            <a:prstGeom prst="ellipse">
              <a:avLst/>
            </a:prstGeom>
            <a:solidFill>
              <a:srgbClr val="00B050">
                <a:alpha val="40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dirty="0" smtClean="0">
                <a:ln>
                  <a:noFill/>
                </a:ln>
                <a:solidFill>
                  <a:srgbClr val="0F5494"/>
                </a:solidFill>
                <a:effectLst/>
                <a:latin typeface="Verdana" pitchFamily="34" charset="0"/>
              </a:endParaRPr>
            </a:p>
          </p:txBody>
        </p:sp>
        <p:sp>
          <p:nvSpPr>
            <p:cNvPr id="9" name="TextBox 8"/>
            <p:cNvSpPr txBox="1"/>
            <p:nvPr/>
          </p:nvSpPr>
          <p:spPr>
            <a:xfrm>
              <a:off x="642910" y="5286388"/>
              <a:ext cx="1263084" cy="954107"/>
            </a:xfrm>
            <a:prstGeom prst="rect">
              <a:avLst/>
            </a:prstGeom>
            <a:noFill/>
          </p:spPr>
          <p:txBody>
            <a:bodyPr wrap="square" rtlCol="0">
              <a:spAutoFit/>
            </a:bodyPr>
            <a:lstStyle/>
            <a:p>
              <a:pPr algn="ctr"/>
              <a:r>
                <a:rPr lang="fr-FR" sz="1400" b="1" dirty="0" smtClean="0"/>
                <a:t>Situation visée par la politique</a:t>
              </a:r>
              <a:endParaRPr lang="fr-FR" b="1" dirty="0"/>
            </a:p>
          </p:txBody>
        </p:sp>
      </p:grpSp>
      <p:sp>
        <p:nvSpPr>
          <p:cNvPr id="13" name="Rounded Rectangle 12"/>
          <p:cNvSpPr/>
          <p:nvPr/>
        </p:nvSpPr>
        <p:spPr bwMode="auto">
          <a:xfrm>
            <a:off x="3929058" y="5500702"/>
            <a:ext cx="3071834" cy="571504"/>
          </a:xfrm>
          <a:prstGeom prst="round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algn="ctr"/>
            <a:r>
              <a:rPr kumimoji="0" lang="fr-FR" sz="1200" b="1" i="0" u="none" strike="noStrike" cap="none" normalizeH="0" baseline="0" dirty="0" smtClean="0">
                <a:ln>
                  <a:noFill/>
                </a:ln>
                <a:solidFill>
                  <a:srgbClr val="0F5494"/>
                </a:solidFill>
                <a:effectLst/>
                <a:latin typeface="Verdana" pitchFamily="34" charset="0"/>
              </a:rPr>
              <a:t>Missions de services publics (infrastructure, </a:t>
            </a:r>
            <a:r>
              <a:rPr lang="fr-FR" b="1" dirty="0" smtClean="0"/>
              <a:t>services sociaux, </a:t>
            </a:r>
            <a:r>
              <a:rPr kumimoji="0" lang="fr-FR" sz="1200" b="1" i="0" u="none" strike="noStrike" cap="none" normalizeH="0" baseline="0" dirty="0" smtClean="0">
                <a:ln>
                  <a:noFill/>
                </a:ln>
                <a:solidFill>
                  <a:srgbClr val="0F5494"/>
                </a:solidFill>
                <a:effectLst/>
                <a:latin typeface="Verdana" pitchFamily="34" charset="0"/>
              </a:rPr>
              <a:t>lois</a:t>
            </a:r>
            <a:r>
              <a:rPr kumimoji="0" lang="fr-FR" sz="1200" b="1" i="0" u="none" strike="noStrike" cap="none" normalizeH="0" dirty="0" smtClean="0">
                <a:ln>
                  <a:noFill/>
                </a:ln>
                <a:solidFill>
                  <a:srgbClr val="0F5494"/>
                </a:solidFill>
                <a:effectLst/>
                <a:latin typeface="Verdana" pitchFamily="34" charset="0"/>
              </a:rPr>
              <a:t> et</a:t>
            </a:r>
            <a:r>
              <a:rPr kumimoji="0" lang="fr-FR" sz="1200" b="1" i="0" u="none" strike="noStrike" cap="none" normalizeH="0" baseline="0" dirty="0" smtClean="0">
                <a:ln>
                  <a:noFill/>
                </a:ln>
                <a:solidFill>
                  <a:srgbClr val="0F5494"/>
                </a:solidFill>
                <a:effectLst/>
                <a:latin typeface="Verdana" pitchFamily="34" charset="0"/>
              </a:rPr>
              <a:t> ordre public,</a:t>
            </a:r>
            <a:r>
              <a:rPr kumimoji="0" lang="fr-FR" sz="1200" b="1" i="0" u="none" strike="noStrike" cap="none" normalizeH="0" dirty="0" smtClean="0">
                <a:ln>
                  <a:noFill/>
                </a:ln>
                <a:solidFill>
                  <a:srgbClr val="0F5494"/>
                </a:solidFill>
                <a:effectLst/>
                <a:latin typeface="Verdana" pitchFamily="34" charset="0"/>
              </a:rPr>
              <a:t> ….)</a:t>
            </a:r>
            <a:endParaRPr kumimoji="0" lang="fr-FR" sz="1200" b="1" i="0" u="none" strike="noStrike" cap="none" normalizeH="0" baseline="0" dirty="0" smtClean="0">
              <a:ln>
                <a:noFill/>
              </a:ln>
              <a:solidFill>
                <a:srgbClr val="0F5494"/>
              </a:solidFill>
              <a:effectLst/>
              <a:latin typeface="Verdana" pitchFamily="34" charset="0"/>
            </a:endParaRPr>
          </a:p>
        </p:txBody>
      </p:sp>
      <p:sp>
        <p:nvSpPr>
          <p:cNvPr id="17" name="Rounded Rectangle 16"/>
          <p:cNvSpPr/>
          <p:nvPr/>
        </p:nvSpPr>
        <p:spPr bwMode="auto">
          <a:xfrm rot="5400000">
            <a:off x="5924858" y="3850313"/>
            <a:ext cx="3626429" cy="571504"/>
          </a:xfrm>
          <a:prstGeom prst="round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ctr" defTabSz="914400" rtl="0" eaLnBrk="1" fontAlgn="base" latinLnBrk="0" hangingPunct="1">
              <a:lnSpc>
                <a:spcPct val="100000"/>
              </a:lnSpc>
              <a:spcBef>
                <a:spcPct val="0"/>
              </a:spcBef>
              <a:spcAft>
                <a:spcPct val="0"/>
              </a:spcAft>
              <a:buClrTx/>
              <a:buSzTx/>
              <a:buFontTx/>
              <a:buNone/>
              <a:tabLst/>
            </a:pPr>
            <a:r>
              <a:rPr kumimoji="0" lang="en-GB" sz="1200" b="1" i="0" u="none" strike="noStrike" cap="none" normalizeH="0" baseline="0" dirty="0" smtClean="0">
                <a:ln>
                  <a:noFill/>
                </a:ln>
                <a:solidFill>
                  <a:srgbClr val="0F5494"/>
                </a:solidFill>
                <a:effectLst/>
                <a:latin typeface="Verdana" pitchFamily="34" charset="0"/>
              </a:rPr>
              <a:t>Gestion des finances publiques</a:t>
            </a:r>
          </a:p>
        </p:txBody>
      </p:sp>
      <p:sp>
        <p:nvSpPr>
          <p:cNvPr id="18" name="Rounded Rectangle 17"/>
          <p:cNvSpPr/>
          <p:nvPr/>
        </p:nvSpPr>
        <p:spPr bwMode="auto">
          <a:xfrm>
            <a:off x="3929058" y="3573016"/>
            <a:ext cx="3071834" cy="1296144"/>
          </a:xfrm>
          <a:prstGeom prst="round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algn="ctr"/>
            <a:r>
              <a:rPr lang="fr-BE" b="1" smtClean="0"/>
              <a:t>Préparation, approbation et exécution du budget </a:t>
            </a:r>
            <a:endParaRPr kumimoji="0" lang="fr-BE" sz="1200" b="1" i="0" u="none" strike="noStrike" cap="none" normalizeH="0" baseline="0" smtClean="0">
              <a:ln>
                <a:noFill/>
              </a:ln>
              <a:solidFill>
                <a:srgbClr val="0F5494"/>
              </a:solidFill>
              <a:effectLst/>
              <a:latin typeface="Verdana" pitchFamily="34" charset="0"/>
            </a:endParaRPr>
          </a:p>
        </p:txBody>
      </p:sp>
      <p:sp>
        <p:nvSpPr>
          <p:cNvPr id="19" name="Rounded Rectangle 18"/>
          <p:cNvSpPr/>
          <p:nvPr/>
        </p:nvSpPr>
        <p:spPr bwMode="auto">
          <a:xfrm>
            <a:off x="3929058" y="2357430"/>
            <a:ext cx="3071834" cy="571504"/>
          </a:xfrm>
          <a:prstGeom prst="round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ctr" defTabSz="914400" rtl="0" eaLnBrk="1" fontAlgn="base" latinLnBrk="0" hangingPunct="1">
              <a:lnSpc>
                <a:spcPct val="100000"/>
              </a:lnSpc>
              <a:spcBef>
                <a:spcPct val="0"/>
              </a:spcBef>
              <a:spcAft>
                <a:spcPct val="0"/>
              </a:spcAft>
              <a:buClrTx/>
              <a:buSzTx/>
              <a:buFontTx/>
              <a:buNone/>
              <a:tabLst/>
            </a:pPr>
            <a:r>
              <a:rPr kumimoji="0" lang="en-GB" sz="1200" b="1" i="0" u="none" strike="noStrike" cap="none" normalizeH="0" baseline="0" dirty="0" smtClean="0">
                <a:ln>
                  <a:noFill/>
                </a:ln>
                <a:solidFill>
                  <a:srgbClr val="0F5494"/>
                </a:solidFill>
                <a:effectLst/>
                <a:latin typeface="Verdana" pitchFamily="34" charset="0"/>
              </a:rPr>
              <a:t>Stratégie/élaboration de politiques </a:t>
            </a:r>
          </a:p>
        </p:txBody>
      </p:sp>
      <p:sp>
        <p:nvSpPr>
          <p:cNvPr id="21" name="Pentagon 20"/>
          <p:cNvSpPr/>
          <p:nvPr/>
        </p:nvSpPr>
        <p:spPr bwMode="auto">
          <a:xfrm>
            <a:off x="2214546" y="2571744"/>
            <a:ext cx="1357322" cy="214314"/>
          </a:xfrm>
          <a:prstGeom prst="homePlate">
            <a:avLst/>
          </a:prstGeom>
          <a:solidFill>
            <a:schemeClr val="accent3">
              <a:lumMod val="6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dirty="0" smtClean="0">
              <a:ln>
                <a:noFill/>
              </a:ln>
              <a:solidFill>
                <a:srgbClr val="0F5494"/>
              </a:solidFill>
              <a:effectLst/>
              <a:latin typeface="Verdana" pitchFamily="34" charset="0"/>
            </a:endParaRPr>
          </a:p>
        </p:txBody>
      </p:sp>
      <p:sp>
        <p:nvSpPr>
          <p:cNvPr id="22" name="Pentagon 21"/>
          <p:cNvSpPr/>
          <p:nvPr/>
        </p:nvSpPr>
        <p:spPr bwMode="auto">
          <a:xfrm rot="10800000">
            <a:off x="2357422" y="5643578"/>
            <a:ext cx="1357322" cy="214314"/>
          </a:xfrm>
          <a:prstGeom prst="homePlate">
            <a:avLst/>
          </a:prstGeom>
          <a:solidFill>
            <a:schemeClr val="accent3">
              <a:lumMod val="6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dirty="0" smtClean="0">
              <a:ln>
                <a:noFill/>
              </a:ln>
              <a:solidFill>
                <a:srgbClr val="0F5494"/>
              </a:solidFill>
              <a:effectLst/>
              <a:latin typeface="Verdana" pitchFamily="34" charset="0"/>
            </a:endParaRPr>
          </a:p>
        </p:txBody>
      </p:sp>
      <p:sp>
        <p:nvSpPr>
          <p:cNvPr id="24" name="Chevron 23"/>
          <p:cNvSpPr/>
          <p:nvPr/>
        </p:nvSpPr>
        <p:spPr bwMode="auto">
          <a:xfrm rot="5400000">
            <a:off x="5197083" y="2803918"/>
            <a:ext cx="392909" cy="785818"/>
          </a:xfrm>
          <a:prstGeom prst="chevron">
            <a:avLst/>
          </a:prstGeom>
          <a:solidFill>
            <a:schemeClr val="accent3">
              <a:lumMod val="6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dirty="0" smtClean="0">
              <a:ln>
                <a:noFill/>
              </a:ln>
              <a:solidFill>
                <a:srgbClr val="0F5494"/>
              </a:solidFill>
              <a:effectLst/>
              <a:latin typeface="Verdana" pitchFamily="34" charset="0"/>
            </a:endParaRPr>
          </a:p>
        </p:txBody>
      </p:sp>
      <p:sp>
        <p:nvSpPr>
          <p:cNvPr id="26" name="Chevron 25"/>
          <p:cNvSpPr/>
          <p:nvPr/>
        </p:nvSpPr>
        <p:spPr bwMode="auto">
          <a:xfrm rot="5400000">
            <a:off x="5197083" y="4875620"/>
            <a:ext cx="392909" cy="785818"/>
          </a:xfrm>
          <a:prstGeom prst="chevron">
            <a:avLst/>
          </a:prstGeom>
          <a:solidFill>
            <a:schemeClr val="accent3">
              <a:lumMod val="6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dirty="0" smtClean="0">
              <a:ln>
                <a:noFill/>
              </a:ln>
              <a:solidFill>
                <a:srgbClr val="0F5494"/>
              </a:solidFill>
              <a:effectLst/>
              <a:latin typeface="Verdana" pitchFamily="34" charset="0"/>
            </a:endParaRPr>
          </a:p>
        </p:txBody>
      </p:sp>
      <p:sp>
        <p:nvSpPr>
          <p:cNvPr id="20" name="Oval 19"/>
          <p:cNvSpPr/>
          <p:nvPr/>
        </p:nvSpPr>
        <p:spPr bwMode="auto">
          <a:xfrm>
            <a:off x="323528" y="1916832"/>
            <a:ext cx="1643074" cy="1643074"/>
          </a:xfrm>
          <a:prstGeom prst="ellipse">
            <a:avLst/>
          </a:prstGeom>
          <a:solidFill>
            <a:srgbClr val="FF0000">
              <a:alpha val="40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fr-FR" sz="1200" b="0" i="0" u="none" strike="noStrike" cap="none" normalizeH="0" baseline="0" noProof="1" smtClean="0">
              <a:ln>
                <a:noFill/>
              </a:ln>
              <a:solidFill>
                <a:srgbClr val="0F5494"/>
              </a:solidFill>
              <a:effectLst/>
              <a:latin typeface="Verdana"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340768"/>
            <a:ext cx="8229600" cy="1080120"/>
          </a:xfrm>
        </p:spPr>
        <p:txBody>
          <a:bodyPr/>
          <a:lstStyle/>
          <a:p>
            <a:pPr algn="ctr"/>
            <a:r>
              <a:rPr lang="fr-BE" sz="2000" dirty="0" smtClean="0"/>
              <a:t>Les politiques publiques sont conçues et mises en œuvre par une série d’institutions publiques</a:t>
            </a:r>
            <a:endParaRPr lang="en-GB" sz="2000" dirty="0"/>
          </a:p>
        </p:txBody>
      </p:sp>
      <p:sp>
        <p:nvSpPr>
          <p:cNvPr id="3" name="Content Placeholder 2"/>
          <p:cNvSpPr>
            <a:spLocks noGrp="1"/>
          </p:cNvSpPr>
          <p:nvPr>
            <p:ph idx="1"/>
          </p:nvPr>
        </p:nvSpPr>
        <p:spPr>
          <a:xfrm>
            <a:off x="457200" y="1916832"/>
            <a:ext cx="8229600" cy="4392487"/>
          </a:xfrm>
        </p:spPr>
        <p:txBody>
          <a:bodyPr/>
          <a:lstStyle/>
          <a:p>
            <a:endParaRPr lang="fr-BE" sz="2000" b="1" dirty="0" smtClean="0"/>
          </a:p>
          <a:p>
            <a:r>
              <a:rPr lang="fr-BE" sz="2000" b="1" dirty="0" smtClean="0"/>
              <a:t>Le gouvernement général </a:t>
            </a:r>
            <a:r>
              <a:rPr lang="fr-BE" sz="2000" dirty="0" smtClean="0"/>
              <a:t>comprend</a:t>
            </a:r>
          </a:p>
          <a:p>
            <a:pPr lvl="1"/>
            <a:r>
              <a:rPr lang="fr-BE" sz="1800" b="0" dirty="0" smtClean="0"/>
              <a:t>Le gouvernement central</a:t>
            </a:r>
          </a:p>
          <a:p>
            <a:pPr lvl="1"/>
            <a:r>
              <a:rPr lang="fr-BE" sz="1800" b="0" dirty="0" smtClean="0"/>
              <a:t>Les gouvernements des états dans les pays fédérés</a:t>
            </a:r>
          </a:p>
          <a:p>
            <a:pPr lvl="1"/>
            <a:r>
              <a:rPr lang="fr-BE" sz="1800" b="0" dirty="0" smtClean="0"/>
              <a:t>Les gouvernements locaux</a:t>
            </a:r>
          </a:p>
          <a:p>
            <a:pPr lvl="1"/>
            <a:r>
              <a:rPr lang="fr-BE" sz="1800" b="0" dirty="0" smtClean="0"/>
              <a:t>Les fonds de sécurité sociale sont parfois regroupés en un sous-secteur séparé </a:t>
            </a:r>
          </a:p>
          <a:p>
            <a:r>
              <a:rPr lang="fr-BE" sz="2000" b="1" dirty="0" smtClean="0"/>
              <a:t>Le secteur public </a:t>
            </a:r>
            <a:r>
              <a:rPr lang="fr-BE" sz="1800" dirty="0" smtClean="0"/>
              <a:t>comprend,</a:t>
            </a:r>
            <a:r>
              <a:rPr lang="fr-BE" sz="1800" b="1" dirty="0" smtClean="0"/>
              <a:t> </a:t>
            </a:r>
            <a:r>
              <a:rPr lang="fr-BE" sz="1800" dirty="0" smtClean="0"/>
              <a:t>outre le gouvernement général, les entreprises et quasi-entreprises contrôlées par des unités gouvernementales (y compris la banque centrale)</a:t>
            </a:r>
          </a:p>
          <a:p>
            <a:endParaRPr lang="fr-BE" dirty="0"/>
          </a:p>
        </p:txBody>
      </p:sp>
      <p:sp>
        <p:nvSpPr>
          <p:cNvPr id="4" name="Slide Number Placeholder 3"/>
          <p:cNvSpPr>
            <a:spLocks noGrp="1"/>
          </p:cNvSpPr>
          <p:nvPr>
            <p:ph type="sldNum" sz="quarter" idx="12"/>
          </p:nvPr>
        </p:nvSpPr>
        <p:spPr/>
        <p:txBody>
          <a:bodyPr/>
          <a:lstStyle/>
          <a:p>
            <a:fld id="{37B83C0C-BC65-4367-9B8A-060D4801009D}" type="slidenum">
              <a:rPr lang="en-GB" smtClean="0"/>
              <a:pPr/>
              <a:t>6</a:t>
            </a:fld>
            <a:endParaRPr lang="en-GB" dirty="0"/>
          </a:p>
        </p:txBody>
      </p:sp>
      <p:sp>
        <p:nvSpPr>
          <p:cNvPr id="5" name="Oval 4"/>
          <p:cNvSpPr/>
          <p:nvPr/>
        </p:nvSpPr>
        <p:spPr bwMode="auto">
          <a:xfrm>
            <a:off x="395536" y="5445224"/>
            <a:ext cx="8424936" cy="1080120"/>
          </a:xfrm>
          <a:prstGeom prst="ellipse">
            <a:avLst/>
          </a:prstGeom>
          <a:solidFill>
            <a:srgbClr val="0F5494"/>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ctr" defTabSz="914400" rtl="0" eaLnBrk="1" fontAlgn="base" latinLnBrk="0" hangingPunct="1">
              <a:lnSpc>
                <a:spcPct val="130000"/>
              </a:lnSpc>
              <a:spcBef>
                <a:spcPct val="0"/>
              </a:spcBef>
              <a:spcAft>
                <a:spcPts val="1200"/>
              </a:spcAft>
              <a:buClrTx/>
              <a:buSzTx/>
              <a:buFontTx/>
              <a:buNone/>
              <a:tabLst/>
            </a:pPr>
            <a:r>
              <a:rPr lang="fr-BE" sz="1800" b="1" dirty="0" smtClean="0">
                <a:solidFill>
                  <a:schemeClr val="bg1"/>
                </a:solidFill>
              </a:rPr>
              <a:t>Il est essentiel de comprendre le rôle, les responsabilités et les activités de ces acteurs</a:t>
            </a:r>
            <a:endParaRPr kumimoji="0" lang="fr-BE" sz="1800" b="1" i="0" u="none" strike="noStrike" cap="none" normalizeH="0" baseline="0" dirty="0" smtClean="0">
              <a:ln>
                <a:noFill/>
              </a:ln>
              <a:solidFill>
                <a:schemeClr val="bg1"/>
              </a:solidFill>
              <a:effectLst/>
              <a:latin typeface="Verdana"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251520" y="2708920"/>
            <a:ext cx="8145463" cy="760413"/>
          </a:xfrm>
          <a:prstGeom prst="rect">
            <a:avLst/>
          </a:prstGeom>
          <a:solidFill>
            <a:srgbClr val="DDDDDD"/>
          </a:solidFill>
          <a:ln w="9525" algn="ctr">
            <a:noFill/>
            <a:miter lim="800000"/>
            <a:headEnd/>
            <a:tailEnd/>
          </a:ln>
          <a:effectLst/>
        </p:spPr>
        <p:txBody>
          <a:bodyPr wrap="none" anchor="ctr"/>
          <a:lstStyle/>
          <a:p>
            <a:endParaRPr lang="en-GB"/>
          </a:p>
        </p:txBody>
      </p:sp>
      <p:sp>
        <p:nvSpPr>
          <p:cNvPr id="2" name="Title 1"/>
          <p:cNvSpPr>
            <a:spLocks noGrp="1"/>
          </p:cNvSpPr>
          <p:nvPr>
            <p:ph type="title"/>
          </p:nvPr>
        </p:nvSpPr>
        <p:spPr>
          <a:xfrm>
            <a:off x="500034" y="1071546"/>
            <a:ext cx="8229600" cy="936625"/>
          </a:xfrm>
        </p:spPr>
        <p:txBody>
          <a:bodyPr/>
          <a:lstStyle/>
          <a:p>
            <a:r>
              <a:rPr lang="fr-FR" dirty="0" smtClean="0"/>
              <a:t>Plan du module </a:t>
            </a:r>
            <a:r>
              <a:rPr lang="fr-FR" dirty="0" smtClean="0"/>
              <a:t>4</a:t>
            </a:r>
            <a:endParaRPr lang="fr-FR" dirty="0"/>
          </a:p>
        </p:txBody>
      </p:sp>
      <p:sp>
        <p:nvSpPr>
          <p:cNvPr id="3" name="Content Placeholder 2"/>
          <p:cNvSpPr>
            <a:spLocks noGrp="1"/>
          </p:cNvSpPr>
          <p:nvPr>
            <p:ph idx="1"/>
          </p:nvPr>
        </p:nvSpPr>
        <p:spPr>
          <a:xfrm>
            <a:off x="500034" y="2071678"/>
            <a:ext cx="8229600" cy="4381658"/>
          </a:xfrm>
        </p:spPr>
        <p:txBody>
          <a:bodyPr/>
          <a:lstStyle/>
          <a:p>
            <a:pPr marL="457200" indent="-457200">
              <a:spcBef>
                <a:spcPts val="1200"/>
              </a:spcBef>
              <a:spcAft>
                <a:spcPts val="1200"/>
              </a:spcAft>
              <a:buClrTx/>
              <a:buFont typeface="+mj-lt"/>
              <a:buAutoNum type="arabicPeriod"/>
            </a:pPr>
            <a:r>
              <a:rPr lang="fr-FR" i="0" dirty="0" smtClean="0"/>
              <a:t>En quoi consiste la politique publique?</a:t>
            </a:r>
          </a:p>
          <a:p>
            <a:pPr marL="457200" indent="-457200">
              <a:spcBef>
                <a:spcPts val="1200"/>
              </a:spcBef>
              <a:buClrTx/>
              <a:buFont typeface="+mj-lt"/>
              <a:buAutoNum type="arabicPeriod"/>
            </a:pPr>
            <a:r>
              <a:rPr lang="fr-FR" b="1" i="0" dirty="0" smtClean="0">
                <a:solidFill>
                  <a:srgbClr val="C00000"/>
                </a:solidFill>
              </a:rPr>
              <a:t>Pourquoi doit-elle constituer un critère d’éligibilité ?</a:t>
            </a:r>
          </a:p>
          <a:p>
            <a:pPr marL="457200" indent="-457200">
              <a:spcBef>
                <a:spcPts val="1200"/>
              </a:spcBef>
              <a:spcAft>
                <a:spcPts val="1200"/>
              </a:spcAft>
              <a:buClrTx/>
              <a:buFont typeface="+mj-lt"/>
              <a:buAutoNum type="arabicPeriod"/>
            </a:pPr>
            <a:r>
              <a:rPr lang="fr-FR" i="0" dirty="0" smtClean="0"/>
              <a:t>Quels sont les aspects à évaluer et à quel moment ?</a:t>
            </a:r>
          </a:p>
          <a:p>
            <a:pPr marL="457200" indent="-457200">
              <a:spcBef>
                <a:spcPts val="1200"/>
              </a:spcBef>
              <a:spcAft>
                <a:spcPts val="1200"/>
              </a:spcAft>
              <a:buClrTx/>
              <a:buFont typeface="+mj-lt"/>
              <a:buAutoNum type="arabicPeriod"/>
            </a:pPr>
            <a:r>
              <a:rPr lang="fr-FR" i="0" dirty="0" smtClean="0"/>
              <a:t>Comment l’évaluer ?</a:t>
            </a:r>
          </a:p>
          <a:p>
            <a:pPr marL="457200" indent="-457200">
              <a:buClrTx/>
              <a:buFont typeface="+mj-lt"/>
              <a:buAutoNum type="arabicPeriod"/>
            </a:pPr>
            <a:endParaRPr lang="fr-FR" i="0" noProof="0" dirty="0" smtClean="0"/>
          </a:p>
          <a:p>
            <a:pPr marL="457200" indent="-457200">
              <a:buClrTx/>
              <a:buFont typeface="+mj-lt"/>
              <a:buAutoNum type="arabicPeriod"/>
            </a:pPr>
            <a:endParaRPr lang="fr-FR" i="0" noProof="0" dirty="0" smtClean="0"/>
          </a:p>
          <a:p>
            <a:endParaRPr lang="fr-FR" noProof="0" dirty="0"/>
          </a:p>
        </p:txBody>
      </p:sp>
      <p:sp>
        <p:nvSpPr>
          <p:cNvPr id="4" name="Slide Number Placeholder 3"/>
          <p:cNvSpPr>
            <a:spLocks noGrp="1"/>
          </p:cNvSpPr>
          <p:nvPr>
            <p:ph type="sldNum" sz="quarter" idx="12"/>
          </p:nvPr>
        </p:nvSpPr>
        <p:spPr/>
        <p:txBody>
          <a:bodyPr/>
          <a:lstStyle/>
          <a:p>
            <a:fld id="{37B83C0C-BC65-4367-9B8A-060D4801009D}" type="slidenum">
              <a:rPr lang="en-GB" smtClean="0"/>
              <a:pPr/>
              <a:t>7</a:t>
            </a:fld>
            <a:endParaRPr lang="en-GB"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026" name="Rectangle 2"/>
          <p:cNvSpPr>
            <a:spLocks noGrp="1" noChangeArrowheads="1"/>
          </p:cNvSpPr>
          <p:nvPr>
            <p:ph type="title"/>
          </p:nvPr>
        </p:nvSpPr>
        <p:spPr>
          <a:xfrm>
            <a:off x="-180528" y="1268760"/>
            <a:ext cx="8964488" cy="936625"/>
          </a:xfrm>
        </p:spPr>
        <p:txBody>
          <a:bodyPr/>
          <a:lstStyle/>
          <a:p>
            <a:pPr algn="ctr"/>
            <a:r>
              <a:rPr lang="fr-BE" sz="2000" smtClean="0"/>
              <a:t>L’existence d’une politique pertinence et crédible est essentielle:</a:t>
            </a:r>
            <a:endParaRPr lang="fr-BE" sz="2000"/>
          </a:p>
        </p:txBody>
      </p:sp>
      <p:sp>
        <p:nvSpPr>
          <p:cNvPr id="1025027" name="AutoShape 3"/>
          <p:cNvSpPr>
            <a:spLocks noChangeArrowheads="1"/>
          </p:cNvSpPr>
          <p:nvPr/>
        </p:nvSpPr>
        <p:spPr bwMode="auto">
          <a:xfrm rot="5400000">
            <a:off x="4373276" y="2305186"/>
            <a:ext cx="397445" cy="5813425"/>
          </a:xfrm>
          <a:prstGeom prst="rightArrow">
            <a:avLst>
              <a:gd name="adj1" fmla="val 100000"/>
              <a:gd name="adj2" fmla="val 100000"/>
            </a:avLst>
          </a:prstGeom>
          <a:solidFill>
            <a:srgbClr val="0F5494">
              <a:alpha val="50000"/>
            </a:srgbClr>
          </a:solidFill>
          <a:ln w="9525">
            <a:noFill/>
            <a:miter lim="800000"/>
            <a:headEnd/>
            <a:tailEnd/>
          </a:ln>
          <a:effectLst/>
        </p:spPr>
        <p:txBody>
          <a:bodyPr wrap="none" lIns="0" tIns="0" rIns="0" bIns="0" anchor="ctr"/>
          <a:lstStyle/>
          <a:p>
            <a:endParaRPr lang="en-GB"/>
          </a:p>
        </p:txBody>
      </p:sp>
      <p:sp>
        <p:nvSpPr>
          <p:cNvPr id="1025028" name="Text Box 4"/>
          <p:cNvSpPr txBox="1">
            <a:spLocks noChangeArrowheads="1"/>
          </p:cNvSpPr>
          <p:nvPr/>
        </p:nvSpPr>
        <p:spPr bwMode="auto">
          <a:xfrm>
            <a:off x="467544" y="5558844"/>
            <a:ext cx="7920880" cy="791737"/>
          </a:xfrm>
          <a:prstGeom prst="rect">
            <a:avLst/>
          </a:prstGeom>
          <a:solidFill>
            <a:srgbClr val="0F5494">
              <a:alpha val="25000"/>
            </a:srgbClr>
          </a:solidFill>
          <a:ln w="9525" algn="ctr">
            <a:noFill/>
            <a:miter lim="800000"/>
            <a:headEnd/>
            <a:tailEnd/>
          </a:ln>
          <a:effectLst/>
        </p:spPr>
        <p:txBody>
          <a:bodyPr wrap="square" lIns="72000" tIns="72000" rIns="72000" bIns="72000" anchor="ctr">
            <a:spAutoFit/>
          </a:bodyPr>
          <a:lstStyle/>
          <a:p>
            <a:pPr algn="ctr" eaLnBrk="0" hangingPunct="0"/>
            <a:r>
              <a:rPr lang="fr-BE" sz="1400" b="1" smtClean="0"/>
              <a:t>Il est de l’intérêt du gouvernement partenaire et de la Commission que leur dialogue de politique vise à améliorer la pertinence et la crédibilité de la 	politique</a:t>
            </a:r>
          </a:p>
        </p:txBody>
      </p:sp>
      <p:graphicFrame>
        <p:nvGraphicFramePr>
          <p:cNvPr id="1025029" name="Group 5"/>
          <p:cNvGraphicFramePr>
            <a:graphicFrameLocks noGrp="1"/>
          </p:cNvGraphicFramePr>
          <p:nvPr/>
        </p:nvGraphicFramePr>
        <p:xfrm>
          <a:off x="250825" y="2097088"/>
          <a:ext cx="4033143" cy="2807444"/>
        </p:xfrm>
        <a:graphic>
          <a:graphicData uri="http://schemas.openxmlformats.org/drawingml/2006/table">
            <a:tbl>
              <a:tblPr/>
              <a:tblGrid>
                <a:gridCol w="4033143"/>
              </a:tblGrid>
              <a:tr h="444500">
                <a:tc>
                  <a:txBody>
                    <a:bodyPr/>
                    <a:lstStyle/>
                    <a:p>
                      <a:pPr marL="0" marR="0" lvl="0" indent="0" algn="ctr" defTabSz="966788" rtl="0" eaLnBrk="0" fontAlgn="base" latinLnBrk="0" hangingPunct="0">
                        <a:lnSpc>
                          <a:spcPct val="90000"/>
                        </a:lnSpc>
                        <a:spcBef>
                          <a:spcPct val="0"/>
                        </a:spcBef>
                        <a:spcAft>
                          <a:spcPct val="0"/>
                        </a:spcAft>
                        <a:buClrTx/>
                        <a:buSzTx/>
                        <a:buFontTx/>
                        <a:buNone/>
                        <a:tabLst/>
                      </a:pPr>
                      <a:r>
                        <a:rPr kumimoji="0" lang="fr-BE" sz="1600" b="1" i="0" u="none" strike="noStrike" cap="none" normalizeH="0" baseline="0" noProof="0" dirty="0" smtClean="0">
                          <a:ln>
                            <a:noFill/>
                          </a:ln>
                          <a:solidFill>
                            <a:schemeClr val="bg1"/>
                          </a:solidFill>
                          <a:effectLst/>
                          <a:latin typeface="Arial" charset="0"/>
                          <a:cs typeface="Arial" charset="0"/>
                        </a:rPr>
                        <a:t>pour le gouvernement partenaire:</a:t>
                      </a:r>
                    </a:p>
                  </a:txBody>
                  <a:tcPr marL="72000" marR="72000" marT="72000" marB="72000" anchor="ctr" horzOverflow="overflow">
                    <a:lnL w="12700" cap="flat" cmpd="sng" algn="ctr">
                      <a:solidFill>
                        <a:schemeClr val="tx1"/>
                      </a:solidFill>
                      <a:prstDash val="solid"/>
                      <a:round/>
                      <a:headEnd type="none" w="med" len="med"/>
                      <a:tailEnd type="none" w="med" len="lg"/>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lg"/>
                    </a:lnT>
                    <a:lnB w="12700" cap="flat" cmpd="sng" algn="ctr">
                      <a:solidFill>
                        <a:schemeClr val="tx1"/>
                      </a:solidFill>
                      <a:prstDash val="solid"/>
                      <a:round/>
                      <a:headEnd type="none" w="med" len="med"/>
                      <a:tailEnd type="none" w="med" len="lg"/>
                    </a:lnB>
                    <a:lnTlToBr>
                      <a:noFill/>
                    </a:lnTlToBr>
                    <a:lnBlToTr>
                      <a:noFill/>
                    </a:lnBlToTr>
                    <a:solidFill>
                      <a:srgbClr val="0070C0"/>
                    </a:solidFill>
                  </a:tcPr>
                </a:tc>
              </a:tr>
              <a:tr h="2205038">
                <a:tc>
                  <a:txBody>
                    <a:bodyPr/>
                    <a:lstStyle/>
                    <a:p>
                      <a:pPr marL="117475" marR="0" lvl="0" indent="-117475" algn="l" defTabSz="966788" rtl="0" eaLnBrk="0" fontAlgn="base" latinLnBrk="0" hangingPunct="0">
                        <a:lnSpc>
                          <a:spcPct val="90000"/>
                        </a:lnSpc>
                        <a:spcBef>
                          <a:spcPct val="50000"/>
                        </a:spcBef>
                        <a:spcAft>
                          <a:spcPct val="0"/>
                        </a:spcAft>
                        <a:buClr>
                          <a:srgbClr val="0F5494"/>
                        </a:buClr>
                        <a:buSzTx/>
                        <a:buFont typeface="Wingdings" pitchFamily="2" charset="2"/>
                        <a:buChar char="§"/>
                        <a:tabLst/>
                      </a:pPr>
                      <a:r>
                        <a:rPr kumimoji="0" lang="fr-BE" sz="1600" b="0" i="0" u="none" strike="noStrike" kern="1200" cap="none" normalizeH="0" baseline="0" noProof="0" dirty="0" smtClean="0">
                          <a:ln>
                            <a:noFill/>
                          </a:ln>
                          <a:solidFill>
                            <a:srgbClr val="0F5494"/>
                          </a:solidFill>
                          <a:effectLst/>
                          <a:latin typeface="+mj-lt"/>
                          <a:ea typeface="+mn-ea"/>
                          <a:cs typeface="Arial" charset="0"/>
                        </a:rPr>
                        <a:t>Il est possible de mal mettre en œuvre une politique pertinente et crédible…</a:t>
                      </a:r>
                    </a:p>
                    <a:p>
                      <a:pPr marL="117475" marR="0" lvl="0" indent="-117475" algn="l" defTabSz="966788" rtl="0" eaLnBrk="0" fontAlgn="base" latinLnBrk="0" hangingPunct="0">
                        <a:lnSpc>
                          <a:spcPct val="90000"/>
                        </a:lnSpc>
                        <a:spcBef>
                          <a:spcPct val="50000"/>
                        </a:spcBef>
                        <a:spcAft>
                          <a:spcPct val="0"/>
                        </a:spcAft>
                        <a:buClr>
                          <a:srgbClr val="0F5494"/>
                        </a:buClr>
                        <a:buSzTx/>
                        <a:buFont typeface="Wingdings" pitchFamily="2" charset="2"/>
                        <a:buChar char="§"/>
                        <a:tabLst/>
                      </a:pPr>
                      <a:r>
                        <a:rPr kumimoji="0" lang="fr-BE" sz="1600" b="0" i="0" u="none" strike="noStrike" kern="1200" cap="none" normalizeH="0" baseline="0" noProof="0" dirty="0" smtClean="0">
                          <a:ln>
                            <a:noFill/>
                          </a:ln>
                          <a:solidFill>
                            <a:srgbClr val="0F5494"/>
                          </a:solidFill>
                          <a:effectLst/>
                          <a:latin typeface="+mj-lt"/>
                          <a:ea typeface="+mn-ea"/>
                          <a:cs typeface="Arial" charset="0"/>
                        </a:rPr>
                        <a:t>… mais il n’est pas possible de bien mettre en œuvre une politique qui n’est pas pertinente et crédible</a:t>
                      </a:r>
                    </a:p>
                    <a:p>
                      <a:pPr marL="117475" marR="0" lvl="0" indent="-117475" algn="l" defTabSz="966788" rtl="0" eaLnBrk="0" fontAlgn="base" latinLnBrk="0" hangingPunct="0">
                        <a:lnSpc>
                          <a:spcPct val="90000"/>
                        </a:lnSpc>
                        <a:spcBef>
                          <a:spcPct val="50000"/>
                        </a:spcBef>
                        <a:spcAft>
                          <a:spcPct val="0"/>
                        </a:spcAft>
                        <a:buClr>
                          <a:srgbClr val="0F5494"/>
                        </a:buClr>
                        <a:buSzTx/>
                        <a:buFont typeface="Wingdings" pitchFamily="2" charset="2"/>
                        <a:buChar char="§"/>
                        <a:tabLst/>
                      </a:pPr>
                      <a:r>
                        <a:rPr kumimoji="0" lang="fr-BE" sz="1600" b="0" i="0" u="none" strike="noStrike" kern="1200" cap="none" normalizeH="0" baseline="0" noProof="0" dirty="0" smtClean="0">
                          <a:ln>
                            <a:noFill/>
                          </a:ln>
                          <a:solidFill>
                            <a:srgbClr val="0F5494"/>
                          </a:solidFill>
                          <a:effectLst/>
                          <a:latin typeface="+mj-lt"/>
                          <a:ea typeface="+mn-ea"/>
                          <a:cs typeface="Arial" charset="0"/>
                        </a:rPr>
                        <a:t>L’existence d’une politique/stratégie est un </a:t>
                      </a:r>
                      <a:r>
                        <a:rPr kumimoji="0" lang="fr-BE" sz="1600" b="0" i="0" u="none" strike="noStrike" kern="1200" cap="none" normalizeH="0" baseline="0" noProof="0" dirty="0" err="1" smtClean="0">
                          <a:ln>
                            <a:noFill/>
                          </a:ln>
                          <a:solidFill>
                            <a:srgbClr val="0F5494"/>
                          </a:solidFill>
                          <a:effectLst/>
                          <a:latin typeface="+mj-lt"/>
                          <a:ea typeface="+mn-ea"/>
                          <a:cs typeface="Arial" charset="0"/>
                        </a:rPr>
                        <a:t>prérequis</a:t>
                      </a:r>
                      <a:r>
                        <a:rPr kumimoji="0" lang="fr-BE" sz="1600" b="0" i="0" u="none" strike="noStrike" kern="1200" cap="none" normalizeH="0" baseline="0" noProof="0" dirty="0" smtClean="0">
                          <a:ln>
                            <a:noFill/>
                          </a:ln>
                          <a:solidFill>
                            <a:srgbClr val="0F5494"/>
                          </a:solidFill>
                          <a:effectLst/>
                          <a:latin typeface="+mj-lt"/>
                          <a:ea typeface="+mn-ea"/>
                          <a:cs typeface="Arial" charset="0"/>
                        </a:rPr>
                        <a:t> pour la </a:t>
                      </a:r>
                      <a:r>
                        <a:rPr kumimoji="0" lang="fr-BE" sz="1600" b="0" i="0" u="none" strike="noStrike" kern="1200" cap="none" normalizeH="0" baseline="0" noProof="0" dirty="0" err="1" smtClean="0">
                          <a:ln>
                            <a:noFill/>
                          </a:ln>
                          <a:solidFill>
                            <a:srgbClr val="0F5494"/>
                          </a:solidFill>
                          <a:effectLst/>
                          <a:latin typeface="+mj-lt"/>
                          <a:ea typeface="+mn-ea"/>
                          <a:cs typeface="Arial" charset="0"/>
                        </a:rPr>
                        <a:t>redevabilité</a:t>
                      </a:r>
                      <a:r>
                        <a:rPr kumimoji="0" lang="fr-BE" sz="1600" b="0" i="0" u="none" strike="noStrike" kern="1200" cap="none" normalizeH="0" baseline="0" noProof="0" dirty="0" smtClean="0">
                          <a:ln>
                            <a:noFill/>
                          </a:ln>
                          <a:solidFill>
                            <a:srgbClr val="0F5494"/>
                          </a:solidFill>
                          <a:effectLst/>
                          <a:latin typeface="+mj-lt"/>
                          <a:ea typeface="+mn-ea"/>
                          <a:cs typeface="Arial" charset="0"/>
                        </a:rPr>
                        <a:t> du gouvernement</a:t>
                      </a:r>
                    </a:p>
                  </a:txBody>
                  <a:tcPr marL="72000" marR="72000" marT="72000" marB="72000" horzOverflow="overflow">
                    <a:lnL w="12700" cap="flat" cmpd="sng" algn="ctr">
                      <a:solidFill>
                        <a:schemeClr val="tx1"/>
                      </a:solidFill>
                      <a:prstDash val="solid"/>
                      <a:round/>
                      <a:headEnd type="none" w="med" len="med"/>
                      <a:tailEnd type="none" w="med" len="lg"/>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lg"/>
                    </a:lnT>
                    <a:lnB w="12700" cap="flat" cmpd="sng" algn="ctr">
                      <a:solidFill>
                        <a:schemeClr val="tx1"/>
                      </a:solidFill>
                      <a:prstDash val="solid"/>
                      <a:round/>
                      <a:headEnd type="none" w="med" len="med"/>
                      <a:tailEnd type="none" w="med" len="lg"/>
                    </a:lnB>
                    <a:lnTlToBr>
                      <a:noFill/>
                    </a:lnTlToBr>
                    <a:lnBlToTr>
                      <a:noFill/>
                    </a:lnBlToTr>
                    <a:solidFill>
                      <a:schemeClr val="bg1"/>
                    </a:solidFill>
                  </a:tcPr>
                </a:tc>
              </a:tr>
            </a:tbl>
          </a:graphicData>
        </a:graphic>
      </p:graphicFrame>
      <p:sp>
        <p:nvSpPr>
          <p:cNvPr id="1025062" name="RunningHead"/>
          <p:cNvSpPr txBox="1">
            <a:spLocks noChangeArrowheads="1"/>
          </p:cNvSpPr>
          <p:nvPr/>
        </p:nvSpPr>
        <p:spPr bwMode="auto">
          <a:xfrm>
            <a:off x="6167438" y="239713"/>
            <a:ext cx="2725737" cy="165100"/>
          </a:xfrm>
          <a:prstGeom prst="rect">
            <a:avLst/>
          </a:prstGeom>
          <a:noFill/>
          <a:ln w="9525" algn="ctr">
            <a:noFill/>
            <a:miter lim="800000"/>
            <a:headEnd/>
            <a:tailEnd/>
          </a:ln>
          <a:effectLst/>
        </p:spPr>
        <p:txBody>
          <a:bodyPr wrap="none" lIns="0" tIns="0" rIns="0" bIns="0">
            <a:spAutoFit/>
          </a:bodyPr>
          <a:lstStyle/>
          <a:p>
            <a:pPr algn="r"/>
            <a:r>
              <a:rPr lang="en-US" sz="1200" b="0"/>
              <a:t>Running Head 12-Point Plain, Title Case</a:t>
            </a:r>
          </a:p>
        </p:txBody>
      </p:sp>
      <p:sp>
        <p:nvSpPr>
          <p:cNvPr id="12" name="Slide Number Placeholder 3"/>
          <p:cNvSpPr>
            <a:spLocks noGrp="1"/>
          </p:cNvSpPr>
          <p:nvPr>
            <p:ph type="sldNum" sz="quarter" idx="12"/>
          </p:nvPr>
        </p:nvSpPr>
        <p:spPr>
          <a:xfrm>
            <a:off x="6553200" y="6245225"/>
            <a:ext cx="2133600" cy="476250"/>
          </a:xfrm>
        </p:spPr>
        <p:txBody>
          <a:bodyPr/>
          <a:lstStyle/>
          <a:p>
            <a:fld id="{37B83C0C-BC65-4367-9B8A-060D4801009D}" type="slidenum">
              <a:rPr lang="en-GB" smtClean="0"/>
              <a:pPr/>
              <a:t>8</a:t>
            </a:fld>
            <a:endParaRPr lang="en-GB" dirty="0"/>
          </a:p>
        </p:txBody>
      </p:sp>
      <p:graphicFrame>
        <p:nvGraphicFramePr>
          <p:cNvPr id="13" name="Group 5"/>
          <p:cNvGraphicFramePr>
            <a:graphicFrameLocks noGrp="1"/>
          </p:cNvGraphicFramePr>
          <p:nvPr/>
        </p:nvGraphicFramePr>
        <p:xfrm>
          <a:off x="4644008" y="2132856"/>
          <a:ext cx="4033143" cy="2808312"/>
        </p:xfrm>
        <a:graphic>
          <a:graphicData uri="http://schemas.openxmlformats.org/drawingml/2006/table">
            <a:tbl>
              <a:tblPr/>
              <a:tblGrid>
                <a:gridCol w="4033143"/>
              </a:tblGrid>
              <a:tr h="444500">
                <a:tc>
                  <a:txBody>
                    <a:bodyPr/>
                    <a:lstStyle/>
                    <a:p>
                      <a:pPr marL="0" marR="0" lvl="0" indent="0" algn="ctr" defTabSz="966788" rtl="0" eaLnBrk="0" fontAlgn="base" latinLnBrk="0" hangingPunct="0">
                        <a:lnSpc>
                          <a:spcPct val="90000"/>
                        </a:lnSpc>
                        <a:spcBef>
                          <a:spcPct val="0"/>
                        </a:spcBef>
                        <a:spcAft>
                          <a:spcPct val="0"/>
                        </a:spcAft>
                        <a:buClrTx/>
                        <a:buSzTx/>
                        <a:buFontTx/>
                        <a:buNone/>
                        <a:tabLst/>
                      </a:pPr>
                      <a:r>
                        <a:rPr kumimoji="0" lang="fr-BE" sz="1600" b="1" i="0" u="none" strike="noStrike" cap="none" normalizeH="0" baseline="0" noProof="0" dirty="0" smtClean="0">
                          <a:ln>
                            <a:noFill/>
                          </a:ln>
                          <a:solidFill>
                            <a:schemeClr val="bg1"/>
                          </a:solidFill>
                          <a:effectLst/>
                          <a:latin typeface="Arial" charset="0"/>
                          <a:cs typeface="Arial" charset="0"/>
                        </a:rPr>
                        <a:t>pour une bonne utilisation de l’AB</a:t>
                      </a:r>
                    </a:p>
                  </a:txBody>
                  <a:tcPr marL="72000" marR="72000" marT="72000" marB="72000" anchor="ctr" horzOverflow="overflow">
                    <a:lnL w="12700" cap="flat" cmpd="sng" algn="ctr">
                      <a:solidFill>
                        <a:schemeClr val="tx1"/>
                      </a:solidFill>
                      <a:prstDash val="solid"/>
                      <a:round/>
                      <a:headEnd type="none" w="med" len="med"/>
                      <a:tailEnd type="none" w="med" len="lg"/>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lg"/>
                    </a:lnT>
                    <a:lnB w="12700" cap="flat" cmpd="sng" algn="ctr">
                      <a:solidFill>
                        <a:schemeClr val="tx1"/>
                      </a:solidFill>
                      <a:prstDash val="solid"/>
                      <a:round/>
                      <a:headEnd type="none" w="med" len="med"/>
                      <a:tailEnd type="none" w="med" len="lg"/>
                    </a:lnB>
                    <a:lnTlToBr>
                      <a:noFill/>
                    </a:lnTlToBr>
                    <a:lnBlToTr>
                      <a:noFill/>
                    </a:lnBlToTr>
                    <a:solidFill>
                      <a:srgbClr val="0070C0"/>
                    </a:solidFill>
                  </a:tcPr>
                </a:tc>
              </a:tr>
              <a:tr h="2363812">
                <a:tc>
                  <a:txBody>
                    <a:bodyPr/>
                    <a:lstStyle/>
                    <a:p>
                      <a:pPr marL="117475" marR="0" lvl="0" indent="-117475" algn="l" defTabSz="966788" rtl="0" eaLnBrk="0" fontAlgn="base" latinLnBrk="0" hangingPunct="0">
                        <a:lnSpc>
                          <a:spcPct val="90000"/>
                        </a:lnSpc>
                        <a:spcBef>
                          <a:spcPct val="50000"/>
                        </a:spcBef>
                        <a:spcAft>
                          <a:spcPct val="0"/>
                        </a:spcAft>
                        <a:buClr>
                          <a:schemeClr val="bg2"/>
                        </a:buClr>
                        <a:buSzTx/>
                        <a:buFontTx/>
                        <a:buNone/>
                        <a:tabLst/>
                      </a:pPr>
                      <a:r>
                        <a:rPr kumimoji="0" lang="fr-BE" sz="1600" b="0" i="0" u="none" strike="noStrike" cap="none" normalizeH="0" baseline="0" noProof="0" dirty="0" smtClean="0">
                          <a:ln>
                            <a:noFill/>
                          </a:ln>
                          <a:solidFill>
                            <a:srgbClr val="0F5494"/>
                          </a:solidFill>
                          <a:effectLst/>
                          <a:latin typeface="+mn-lt"/>
                          <a:cs typeface="Arial" charset="0"/>
                        </a:rPr>
                        <a:t>L’AB est une modalité pour appuyer des politiques:</a:t>
                      </a:r>
                    </a:p>
                    <a:p>
                      <a:pPr marL="117475" marR="0" lvl="0" indent="-117475" algn="l" defTabSz="966788" rtl="0" eaLnBrk="0" fontAlgn="base" latinLnBrk="0" hangingPunct="0">
                        <a:lnSpc>
                          <a:spcPct val="90000"/>
                        </a:lnSpc>
                        <a:spcBef>
                          <a:spcPct val="50000"/>
                        </a:spcBef>
                        <a:spcAft>
                          <a:spcPct val="0"/>
                        </a:spcAft>
                        <a:buClr>
                          <a:schemeClr val="bg2"/>
                        </a:buClr>
                        <a:buSzTx/>
                        <a:buFont typeface="Wingdings" pitchFamily="2" charset="2"/>
                        <a:buChar char="à"/>
                        <a:tabLst/>
                      </a:pPr>
                      <a:r>
                        <a:rPr kumimoji="0" lang="fr-BE" sz="1600" b="0" i="0" u="none" strike="noStrike" cap="none" normalizeH="0" baseline="0" noProof="0" dirty="0" smtClean="0">
                          <a:ln>
                            <a:noFill/>
                          </a:ln>
                          <a:solidFill>
                            <a:srgbClr val="0F5494"/>
                          </a:solidFill>
                          <a:effectLst/>
                          <a:latin typeface="+mn-lt"/>
                          <a:cs typeface="Arial" charset="0"/>
                          <a:sym typeface="Wingdings" pitchFamily="2" charset="2"/>
                        </a:rPr>
                        <a:t>Une stratégie/politique doit donc exister</a:t>
                      </a:r>
                    </a:p>
                    <a:p>
                      <a:pPr marL="117475" marR="0" lvl="0" indent="-117475" algn="l" defTabSz="966788" rtl="0" eaLnBrk="0" fontAlgn="base" latinLnBrk="0" hangingPunct="0">
                        <a:lnSpc>
                          <a:spcPct val="90000"/>
                        </a:lnSpc>
                        <a:spcBef>
                          <a:spcPct val="50000"/>
                        </a:spcBef>
                        <a:spcAft>
                          <a:spcPct val="0"/>
                        </a:spcAft>
                        <a:buClr>
                          <a:schemeClr val="bg2"/>
                        </a:buClr>
                        <a:buSzTx/>
                        <a:buFont typeface="Wingdings" pitchFamily="2" charset="2"/>
                        <a:buChar char="à"/>
                        <a:tabLst/>
                      </a:pPr>
                      <a:r>
                        <a:rPr kumimoji="0" lang="fr-BE" sz="1600" b="0" i="0" u="none" strike="noStrike" cap="none" normalizeH="0" baseline="0" noProof="0" dirty="0" smtClean="0">
                          <a:ln>
                            <a:noFill/>
                          </a:ln>
                          <a:solidFill>
                            <a:srgbClr val="0F5494"/>
                          </a:solidFill>
                          <a:effectLst/>
                          <a:latin typeface="+mn-lt"/>
                          <a:cs typeface="Arial" charset="0"/>
                          <a:sym typeface="Wingdings" pitchFamily="2" charset="2"/>
                        </a:rPr>
                        <a:t>Elle doit être appropriée par le pays partenaire</a:t>
                      </a:r>
                    </a:p>
                    <a:p>
                      <a:pPr marL="117475" marR="0" lvl="0" indent="-117475" algn="l" defTabSz="966788" rtl="0" eaLnBrk="0" fontAlgn="base" latinLnBrk="0" hangingPunct="0">
                        <a:lnSpc>
                          <a:spcPct val="90000"/>
                        </a:lnSpc>
                        <a:spcBef>
                          <a:spcPct val="50000"/>
                        </a:spcBef>
                        <a:spcAft>
                          <a:spcPct val="0"/>
                        </a:spcAft>
                        <a:buClr>
                          <a:schemeClr val="bg2"/>
                        </a:buClr>
                        <a:buSzTx/>
                        <a:buFont typeface="Wingdings" pitchFamily="2" charset="2"/>
                        <a:buChar char="à"/>
                        <a:tabLst/>
                      </a:pPr>
                      <a:endParaRPr kumimoji="0" lang="fr-BE" sz="1800" b="0" i="0" u="none" strike="noStrike" cap="none" normalizeH="0" baseline="0" noProof="0" dirty="0" smtClean="0">
                        <a:ln>
                          <a:noFill/>
                        </a:ln>
                        <a:solidFill>
                          <a:schemeClr val="tx1"/>
                        </a:solidFill>
                        <a:effectLst/>
                        <a:latin typeface="Arial" charset="0"/>
                        <a:cs typeface="Arial" charset="0"/>
                      </a:endParaRPr>
                    </a:p>
                  </a:txBody>
                  <a:tcPr marL="72000" marR="72000" marT="72000" marB="72000" horzOverflow="overflow">
                    <a:lnL w="12700" cap="flat" cmpd="sng" algn="ctr">
                      <a:solidFill>
                        <a:schemeClr val="tx1"/>
                      </a:solidFill>
                      <a:prstDash val="solid"/>
                      <a:round/>
                      <a:headEnd type="none" w="med" len="med"/>
                      <a:tailEnd type="none" w="med" len="lg"/>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lg"/>
                    </a:lnT>
                    <a:lnB w="12700" cap="flat" cmpd="sng" algn="ctr">
                      <a:solidFill>
                        <a:schemeClr val="tx1"/>
                      </a:solidFill>
                      <a:prstDash val="solid"/>
                      <a:round/>
                      <a:headEnd type="none" w="med" len="med"/>
                      <a:tailEnd type="none" w="med" len="lg"/>
                    </a:lnB>
                    <a:lnTlToBr>
                      <a:noFill/>
                    </a:lnTlToBr>
                    <a:lnBlToTr>
                      <a:noFill/>
                    </a:lnBlToTr>
                    <a:solidFill>
                      <a:schemeClr val="bg1"/>
                    </a:solidFill>
                  </a:tcPr>
                </a:tc>
              </a:tr>
            </a:tbl>
          </a:graphicData>
        </a:graphic>
      </p:graphicFrame>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3233" name="AutoShape 17"/>
          <p:cNvSpPr>
            <a:spLocks noChangeArrowheads="1"/>
          </p:cNvSpPr>
          <p:nvPr/>
        </p:nvSpPr>
        <p:spPr bwMode="auto">
          <a:xfrm>
            <a:off x="2987824" y="2132856"/>
            <a:ext cx="2520280" cy="2637210"/>
          </a:xfrm>
          <a:prstGeom prst="star24">
            <a:avLst>
              <a:gd name="adj" fmla="val 38870"/>
            </a:avLst>
          </a:prstGeom>
          <a:solidFill>
            <a:srgbClr val="0F5494"/>
          </a:solidFill>
          <a:ln w="12700">
            <a:noFill/>
            <a:miter lim="800000"/>
            <a:headEnd/>
            <a:tailEnd/>
          </a:ln>
          <a:effectLst/>
        </p:spPr>
        <p:txBody>
          <a:bodyPr lIns="72000" tIns="72000" rIns="72000" bIns="72000" anchor="ctr"/>
          <a:lstStyle/>
          <a:p>
            <a:pPr algn="ctr" eaLnBrk="0" hangingPunct="0">
              <a:spcBef>
                <a:spcPct val="50000"/>
              </a:spcBef>
            </a:pPr>
            <a:r>
              <a:rPr lang="en-US" sz="1800" b="1" i="1" dirty="0" smtClean="0">
                <a:solidFill>
                  <a:schemeClr val="bg1"/>
                </a:solidFill>
              </a:rPr>
              <a:t>Le dialogue de </a:t>
            </a:r>
            <a:r>
              <a:rPr lang="en-US" sz="1800" b="1" i="1" dirty="0" err="1" smtClean="0">
                <a:solidFill>
                  <a:schemeClr val="bg1"/>
                </a:solidFill>
              </a:rPr>
              <a:t>politique</a:t>
            </a:r>
            <a:endParaRPr lang="en-US" sz="1800" b="1" i="1" dirty="0">
              <a:solidFill>
                <a:schemeClr val="bg1"/>
              </a:solidFill>
            </a:endParaRPr>
          </a:p>
        </p:txBody>
      </p:sp>
      <p:sp>
        <p:nvSpPr>
          <p:cNvPr id="1033235" name="RunningHead"/>
          <p:cNvSpPr txBox="1">
            <a:spLocks noChangeArrowheads="1"/>
          </p:cNvSpPr>
          <p:nvPr/>
        </p:nvSpPr>
        <p:spPr bwMode="auto">
          <a:xfrm>
            <a:off x="6167438" y="239713"/>
            <a:ext cx="2725737" cy="165100"/>
          </a:xfrm>
          <a:prstGeom prst="rect">
            <a:avLst/>
          </a:prstGeom>
          <a:noFill/>
          <a:ln w="9525" algn="ctr">
            <a:noFill/>
            <a:miter lim="800000"/>
            <a:headEnd/>
            <a:tailEnd/>
          </a:ln>
          <a:effectLst/>
        </p:spPr>
        <p:txBody>
          <a:bodyPr wrap="none" lIns="0" tIns="0" rIns="0" bIns="0">
            <a:spAutoFit/>
          </a:bodyPr>
          <a:lstStyle/>
          <a:p>
            <a:pPr algn="r"/>
            <a:r>
              <a:rPr lang="en-US" sz="1200" b="0"/>
              <a:t>Running Head 12-Point Plain, Title Case</a:t>
            </a:r>
          </a:p>
        </p:txBody>
      </p:sp>
      <p:graphicFrame>
        <p:nvGraphicFramePr>
          <p:cNvPr id="22" name="Group 5"/>
          <p:cNvGraphicFramePr>
            <a:graphicFrameLocks noGrp="1"/>
          </p:cNvGraphicFramePr>
          <p:nvPr/>
        </p:nvGraphicFramePr>
        <p:xfrm>
          <a:off x="323528" y="1412776"/>
          <a:ext cx="2054225" cy="2909280"/>
        </p:xfrm>
        <a:graphic>
          <a:graphicData uri="http://schemas.openxmlformats.org/drawingml/2006/table">
            <a:tbl>
              <a:tblPr/>
              <a:tblGrid>
                <a:gridCol w="2054225"/>
              </a:tblGrid>
              <a:tr h="523713">
                <a:tc>
                  <a:txBody>
                    <a:bodyPr/>
                    <a:lstStyle/>
                    <a:p>
                      <a:pPr marL="0" marR="0" lvl="0" indent="0" algn="ctr" defTabSz="966788" rtl="0" eaLnBrk="0" fontAlgn="base" latinLnBrk="0" hangingPunct="0">
                        <a:lnSpc>
                          <a:spcPct val="90000"/>
                        </a:lnSpc>
                        <a:spcBef>
                          <a:spcPct val="0"/>
                        </a:spcBef>
                        <a:spcAft>
                          <a:spcPct val="0"/>
                        </a:spcAft>
                        <a:buClrTx/>
                        <a:buSzTx/>
                        <a:buFontTx/>
                        <a:buNone/>
                        <a:tabLst/>
                      </a:pPr>
                      <a:r>
                        <a:rPr kumimoji="0" lang="fr-BE" sz="1600" b="1" i="0" u="none" strike="noStrike" cap="none" normalizeH="0" baseline="0" noProof="0" smtClean="0">
                          <a:ln>
                            <a:noFill/>
                          </a:ln>
                          <a:solidFill>
                            <a:schemeClr val="bg1"/>
                          </a:solidFill>
                          <a:effectLst/>
                          <a:latin typeface="+mn-lt"/>
                          <a:cs typeface="Arial" charset="0"/>
                        </a:rPr>
                        <a:t>Est une composante clé de l’AB</a:t>
                      </a:r>
                    </a:p>
                  </a:txBody>
                  <a:tcPr marL="72000" marR="72000" marT="72000" marB="72000" anchor="ctr" horzOverflow="overflow">
                    <a:lnL w="12700" cap="flat" cmpd="sng" algn="ctr">
                      <a:solidFill>
                        <a:schemeClr val="tx1"/>
                      </a:solidFill>
                      <a:prstDash val="solid"/>
                      <a:round/>
                      <a:headEnd type="none" w="med" len="med"/>
                      <a:tailEnd type="none" w="med" len="lg"/>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lg"/>
                    </a:lnT>
                    <a:lnB w="12700" cap="flat" cmpd="sng" algn="ctr">
                      <a:solidFill>
                        <a:schemeClr val="tx1"/>
                      </a:solidFill>
                      <a:prstDash val="solid"/>
                      <a:round/>
                      <a:headEnd type="none" w="med" len="med"/>
                      <a:tailEnd type="none" w="med" len="lg"/>
                    </a:lnB>
                    <a:lnTlToBr>
                      <a:noFill/>
                    </a:lnTlToBr>
                    <a:lnBlToTr>
                      <a:noFill/>
                    </a:lnBlToTr>
                    <a:solidFill>
                      <a:srgbClr val="0F5494"/>
                    </a:solidFill>
                  </a:tcPr>
                </a:tc>
              </a:tr>
              <a:tr h="1816311">
                <a:tc>
                  <a:txBody>
                    <a:bodyPr/>
                    <a:lstStyle/>
                    <a:p>
                      <a:pPr marL="117475" marR="0" lvl="0" indent="-117475" algn="l" defTabSz="966788" rtl="0" eaLnBrk="0" fontAlgn="base" latinLnBrk="0" hangingPunct="0">
                        <a:lnSpc>
                          <a:spcPct val="90000"/>
                        </a:lnSpc>
                        <a:spcBef>
                          <a:spcPct val="50000"/>
                        </a:spcBef>
                        <a:spcAft>
                          <a:spcPct val="0"/>
                        </a:spcAft>
                        <a:buClr>
                          <a:schemeClr val="bg2"/>
                        </a:buClr>
                        <a:buSzTx/>
                        <a:buFontTx/>
                        <a:buNone/>
                        <a:tabLst/>
                      </a:pPr>
                      <a:r>
                        <a:rPr kumimoji="0" lang="fr-BE" sz="1400" b="1" i="0" u="none" strike="noStrike" cap="none" normalizeH="0" baseline="0" noProof="0" dirty="0" smtClean="0">
                          <a:ln>
                            <a:noFill/>
                          </a:ln>
                          <a:solidFill>
                            <a:srgbClr val="0F5494"/>
                          </a:solidFill>
                          <a:effectLst/>
                          <a:latin typeface="+mj-lt"/>
                          <a:cs typeface="Arial" charset="0"/>
                        </a:rPr>
                        <a:t>Rappelez-vous:</a:t>
                      </a:r>
                    </a:p>
                    <a:p>
                      <a:pPr marL="117475" marR="0" lvl="0" indent="-117475" algn="l" defTabSz="966788" rtl="0" eaLnBrk="0" fontAlgn="base" latinLnBrk="0" hangingPunct="0">
                        <a:lnSpc>
                          <a:spcPct val="90000"/>
                        </a:lnSpc>
                        <a:spcBef>
                          <a:spcPct val="50000"/>
                        </a:spcBef>
                        <a:spcAft>
                          <a:spcPct val="0"/>
                        </a:spcAft>
                        <a:buClr>
                          <a:schemeClr val="bg2"/>
                        </a:buClr>
                        <a:buSzTx/>
                        <a:buFontTx/>
                        <a:buNone/>
                        <a:tabLst/>
                      </a:pPr>
                      <a:r>
                        <a:rPr kumimoji="0" lang="fr-BE" sz="1400" b="1" i="0" u="none" strike="noStrike" cap="none" normalizeH="0" baseline="0" noProof="0" dirty="0" smtClean="0">
                          <a:ln>
                            <a:noFill/>
                          </a:ln>
                          <a:solidFill>
                            <a:srgbClr val="0F5494"/>
                          </a:solidFill>
                          <a:effectLst/>
                          <a:latin typeface="+mj-lt"/>
                          <a:cs typeface="Arial" charset="0"/>
                        </a:rPr>
                        <a:t>           AB =    </a:t>
                      </a:r>
                    </a:p>
                    <a:p>
                      <a:pPr marL="117475" marR="0" lvl="0" indent="-117475" algn="l" defTabSz="966788" rtl="0" eaLnBrk="0" fontAlgn="base" latinLnBrk="0" hangingPunct="0">
                        <a:lnSpc>
                          <a:spcPct val="90000"/>
                        </a:lnSpc>
                        <a:spcBef>
                          <a:spcPct val="50000"/>
                        </a:spcBef>
                        <a:spcAft>
                          <a:spcPct val="0"/>
                        </a:spcAft>
                        <a:buClr>
                          <a:schemeClr val="bg2"/>
                        </a:buClr>
                        <a:buSzTx/>
                        <a:buFontTx/>
                        <a:buNone/>
                        <a:tabLst/>
                      </a:pPr>
                      <a:r>
                        <a:rPr kumimoji="0" lang="fr-BE" sz="1400" b="1" i="0" u="none" strike="noStrike" cap="none" normalizeH="0" baseline="0" noProof="0" dirty="0" smtClean="0">
                          <a:ln>
                            <a:noFill/>
                          </a:ln>
                          <a:solidFill>
                            <a:srgbClr val="0F5494"/>
                          </a:solidFill>
                          <a:effectLst/>
                          <a:latin typeface="+mj-lt"/>
                          <a:cs typeface="Arial" charset="0"/>
                        </a:rPr>
                        <a:t>Transfert de fonds</a:t>
                      </a:r>
                    </a:p>
                    <a:p>
                      <a:pPr marL="117475" marR="0" lvl="0" indent="-117475" algn="l" defTabSz="966788" rtl="0" eaLnBrk="0" fontAlgn="base" latinLnBrk="0" hangingPunct="0">
                        <a:lnSpc>
                          <a:spcPct val="90000"/>
                        </a:lnSpc>
                        <a:spcBef>
                          <a:spcPct val="50000"/>
                        </a:spcBef>
                        <a:spcAft>
                          <a:spcPct val="0"/>
                        </a:spcAft>
                        <a:buClr>
                          <a:schemeClr val="bg2"/>
                        </a:buClr>
                        <a:buSzTx/>
                        <a:buFontTx/>
                        <a:buNone/>
                        <a:tabLst/>
                      </a:pPr>
                      <a:r>
                        <a:rPr kumimoji="0" lang="fr-BE" sz="1400" b="1" i="0" u="none" strike="noStrike" cap="none" normalizeH="0" baseline="0" noProof="0" dirty="0" smtClean="0">
                          <a:ln>
                            <a:noFill/>
                          </a:ln>
                          <a:solidFill>
                            <a:srgbClr val="0F5494"/>
                          </a:solidFill>
                          <a:effectLst/>
                          <a:latin typeface="+mj-lt"/>
                          <a:cs typeface="Arial" charset="0"/>
                        </a:rPr>
                        <a:t>                +</a:t>
                      </a:r>
                    </a:p>
                    <a:p>
                      <a:pPr marL="117475" marR="0" lvl="0" indent="-117475" algn="l" defTabSz="966788" rtl="0" eaLnBrk="0" fontAlgn="base" latinLnBrk="0" hangingPunct="0">
                        <a:lnSpc>
                          <a:spcPct val="90000"/>
                        </a:lnSpc>
                        <a:spcBef>
                          <a:spcPct val="50000"/>
                        </a:spcBef>
                        <a:spcAft>
                          <a:spcPct val="0"/>
                        </a:spcAft>
                        <a:buClr>
                          <a:schemeClr val="bg2"/>
                        </a:buClr>
                        <a:buSzTx/>
                        <a:buFontTx/>
                        <a:buNone/>
                        <a:tabLst/>
                      </a:pPr>
                      <a:r>
                        <a:rPr kumimoji="0" lang="fr-BE" sz="1400" b="1" i="0" u="none" strike="noStrike" cap="none" normalizeH="0" baseline="0" noProof="0" dirty="0" smtClean="0">
                          <a:ln>
                            <a:noFill/>
                          </a:ln>
                          <a:solidFill>
                            <a:srgbClr val="0F5494"/>
                          </a:solidFill>
                          <a:effectLst/>
                          <a:latin typeface="+mj-lt"/>
                          <a:cs typeface="Arial" charset="0"/>
                        </a:rPr>
                        <a:t>dialogue de polit.</a:t>
                      </a:r>
                    </a:p>
                    <a:p>
                      <a:pPr marL="117475" marR="0" lvl="0" indent="-117475" algn="ctr" defTabSz="966788" rtl="0" eaLnBrk="0" fontAlgn="base" latinLnBrk="0" hangingPunct="0">
                        <a:lnSpc>
                          <a:spcPct val="90000"/>
                        </a:lnSpc>
                        <a:spcBef>
                          <a:spcPct val="50000"/>
                        </a:spcBef>
                        <a:spcAft>
                          <a:spcPct val="0"/>
                        </a:spcAft>
                        <a:buClr>
                          <a:schemeClr val="bg2"/>
                        </a:buClr>
                        <a:buSzTx/>
                        <a:buFontTx/>
                        <a:buNone/>
                        <a:tabLst/>
                      </a:pPr>
                      <a:r>
                        <a:rPr kumimoji="0" lang="fr-BE" sz="1400" b="1" i="0" u="none" strike="noStrike" cap="none" normalizeH="0" baseline="0" noProof="0" dirty="0" smtClean="0">
                          <a:ln>
                            <a:noFill/>
                          </a:ln>
                          <a:solidFill>
                            <a:srgbClr val="0F5494"/>
                          </a:solidFill>
                          <a:effectLst/>
                          <a:latin typeface="+mj-lt"/>
                          <a:cs typeface="Arial" charset="0"/>
                        </a:rPr>
                        <a:t>   +  </a:t>
                      </a:r>
                    </a:p>
                    <a:p>
                      <a:pPr marL="117475" marR="0" lvl="0" indent="-117475" algn="ctr" defTabSz="966788" rtl="0" eaLnBrk="0" fontAlgn="base" latinLnBrk="0" hangingPunct="0">
                        <a:lnSpc>
                          <a:spcPct val="90000"/>
                        </a:lnSpc>
                        <a:spcBef>
                          <a:spcPct val="50000"/>
                        </a:spcBef>
                        <a:spcAft>
                          <a:spcPct val="0"/>
                        </a:spcAft>
                        <a:buClr>
                          <a:schemeClr val="bg2"/>
                        </a:buClr>
                        <a:buSzTx/>
                        <a:buFontTx/>
                        <a:buNone/>
                        <a:tabLst/>
                      </a:pPr>
                      <a:r>
                        <a:rPr kumimoji="0" lang="fr-BE" sz="1300" b="1" i="0" u="none" strike="noStrike" cap="none" normalizeH="0" baseline="0" noProof="0" dirty="0" smtClean="0">
                          <a:ln>
                            <a:noFill/>
                          </a:ln>
                          <a:solidFill>
                            <a:srgbClr val="0F5494"/>
                          </a:solidFill>
                          <a:effectLst/>
                          <a:latin typeface="+mj-lt"/>
                          <a:cs typeface="Arial" charset="0"/>
                        </a:rPr>
                        <a:t>(</a:t>
                      </a:r>
                      <a:r>
                        <a:rPr kumimoji="0" lang="fr-BE" sz="1300" b="1" i="0" u="none" strike="noStrike" cap="none" normalizeH="0" baseline="0" noProof="0" dirty="0" err="1" smtClean="0">
                          <a:ln>
                            <a:noFill/>
                          </a:ln>
                          <a:solidFill>
                            <a:srgbClr val="0F5494"/>
                          </a:solidFill>
                          <a:effectLst/>
                          <a:latin typeface="+mj-lt"/>
                          <a:cs typeface="Arial" charset="0"/>
                        </a:rPr>
                        <a:t>dvpt</a:t>
                      </a:r>
                      <a:r>
                        <a:rPr kumimoji="0" lang="fr-BE" sz="1300" b="1" i="0" u="none" strike="noStrike" cap="none" normalizeH="0" baseline="0" noProof="0" dirty="0" smtClean="0">
                          <a:ln>
                            <a:noFill/>
                          </a:ln>
                          <a:solidFill>
                            <a:srgbClr val="0F5494"/>
                          </a:solidFill>
                          <a:effectLst/>
                          <a:latin typeface="+mj-lt"/>
                          <a:cs typeface="Arial" charset="0"/>
                        </a:rPr>
                        <a:t> des capacités)</a:t>
                      </a:r>
                      <a:endParaRPr kumimoji="0" lang="fr-BE" sz="1400" b="1" i="0" u="none" strike="noStrike" cap="none" normalizeH="0" baseline="0" noProof="0" dirty="0" smtClean="0">
                        <a:ln>
                          <a:noFill/>
                        </a:ln>
                        <a:solidFill>
                          <a:srgbClr val="0F5494"/>
                        </a:solidFill>
                        <a:effectLst/>
                        <a:latin typeface="+mj-lt"/>
                        <a:cs typeface="Arial" charset="0"/>
                      </a:endParaRPr>
                    </a:p>
                  </a:txBody>
                  <a:tcPr marL="72000" marR="72000" marT="72000" marB="72000" horzOverflow="overflow">
                    <a:lnL w="12700" cap="flat" cmpd="sng" algn="ctr">
                      <a:solidFill>
                        <a:schemeClr val="tx1"/>
                      </a:solidFill>
                      <a:prstDash val="solid"/>
                      <a:round/>
                      <a:headEnd type="none" w="med" len="med"/>
                      <a:tailEnd type="none" w="med" len="lg"/>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lg"/>
                    </a:lnT>
                    <a:lnB w="12700" cap="flat" cmpd="sng" algn="ctr">
                      <a:solidFill>
                        <a:schemeClr val="tx1"/>
                      </a:solidFill>
                      <a:prstDash val="solid"/>
                      <a:round/>
                      <a:headEnd type="none" w="med" len="med"/>
                      <a:tailEnd type="none" w="med" len="lg"/>
                    </a:lnB>
                    <a:lnTlToBr>
                      <a:noFill/>
                    </a:lnTlToBr>
                    <a:lnBlToTr>
                      <a:noFill/>
                    </a:lnBlToTr>
                    <a:solidFill>
                      <a:schemeClr val="bg1"/>
                    </a:solidFill>
                  </a:tcPr>
                </a:tc>
              </a:tr>
            </a:tbl>
          </a:graphicData>
        </a:graphic>
      </p:graphicFrame>
      <p:sp>
        <p:nvSpPr>
          <p:cNvPr id="1033222" name="Freeform 6"/>
          <p:cNvSpPr>
            <a:spLocks/>
          </p:cNvSpPr>
          <p:nvPr/>
        </p:nvSpPr>
        <p:spPr bwMode="auto">
          <a:xfrm flipH="1">
            <a:off x="5220072" y="1556792"/>
            <a:ext cx="864868" cy="930275"/>
          </a:xfrm>
          <a:custGeom>
            <a:avLst/>
            <a:gdLst/>
            <a:ahLst/>
            <a:cxnLst>
              <a:cxn ang="0">
                <a:pos x="32" y="0"/>
              </a:cxn>
              <a:cxn ang="0">
                <a:pos x="530" y="428"/>
              </a:cxn>
              <a:cxn ang="0">
                <a:pos x="590" y="394"/>
              </a:cxn>
              <a:cxn ang="0">
                <a:pos x="532" y="586"/>
              </a:cxn>
              <a:cxn ang="0">
                <a:pos x="308" y="562"/>
              </a:cxn>
              <a:cxn ang="0">
                <a:pos x="372" y="524"/>
              </a:cxn>
              <a:cxn ang="0">
                <a:pos x="0" y="278"/>
              </a:cxn>
            </a:cxnLst>
            <a:rect l="0" t="0" r="r" b="b"/>
            <a:pathLst>
              <a:path w="590" h="586">
                <a:moveTo>
                  <a:pt x="32" y="0"/>
                </a:moveTo>
                <a:cubicBezTo>
                  <a:pt x="32" y="0"/>
                  <a:pt x="260" y="58"/>
                  <a:pt x="530" y="428"/>
                </a:cubicBezTo>
                <a:cubicBezTo>
                  <a:pt x="560" y="411"/>
                  <a:pt x="590" y="394"/>
                  <a:pt x="590" y="394"/>
                </a:cubicBezTo>
                <a:lnTo>
                  <a:pt x="532" y="586"/>
                </a:lnTo>
                <a:lnTo>
                  <a:pt x="308" y="562"/>
                </a:lnTo>
                <a:cubicBezTo>
                  <a:pt x="308" y="562"/>
                  <a:pt x="340" y="543"/>
                  <a:pt x="372" y="524"/>
                </a:cubicBezTo>
                <a:cubicBezTo>
                  <a:pt x="190" y="306"/>
                  <a:pt x="0" y="278"/>
                  <a:pt x="0" y="278"/>
                </a:cubicBezTo>
              </a:path>
            </a:pathLst>
          </a:custGeom>
          <a:solidFill>
            <a:srgbClr val="0F5494"/>
          </a:solidFill>
          <a:ln w="12700" cap="flat" cmpd="sng">
            <a:noFill/>
            <a:prstDash val="solid"/>
            <a:round/>
            <a:headEnd type="none" w="med" len="med"/>
            <a:tailEnd type="none" w="med" len="med"/>
          </a:ln>
          <a:effectLst/>
        </p:spPr>
        <p:txBody>
          <a:bodyPr wrap="none" anchor="ctr"/>
          <a:lstStyle/>
          <a:p>
            <a:endParaRPr lang="en-GB"/>
          </a:p>
        </p:txBody>
      </p:sp>
      <p:sp>
        <p:nvSpPr>
          <p:cNvPr id="24" name="Slide Number Placeholder 3"/>
          <p:cNvSpPr>
            <a:spLocks noGrp="1"/>
          </p:cNvSpPr>
          <p:nvPr>
            <p:ph type="sldNum" sz="quarter" idx="12"/>
          </p:nvPr>
        </p:nvSpPr>
        <p:spPr>
          <a:xfrm>
            <a:off x="6553200" y="6245225"/>
            <a:ext cx="2133600" cy="476250"/>
          </a:xfrm>
        </p:spPr>
        <p:txBody>
          <a:bodyPr/>
          <a:lstStyle/>
          <a:p>
            <a:fld id="{37B83C0C-BC65-4367-9B8A-060D4801009D}" type="slidenum">
              <a:rPr lang="en-GB" smtClean="0"/>
              <a:pPr/>
              <a:t>9</a:t>
            </a:fld>
            <a:endParaRPr lang="en-GB" dirty="0"/>
          </a:p>
        </p:txBody>
      </p:sp>
      <p:graphicFrame>
        <p:nvGraphicFramePr>
          <p:cNvPr id="26" name="Group 5"/>
          <p:cNvGraphicFramePr>
            <a:graphicFrameLocks noGrp="1"/>
          </p:cNvGraphicFramePr>
          <p:nvPr/>
        </p:nvGraphicFramePr>
        <p:xfrm>
          <a:off x="6156176" y="1340905"/>
          <a:ext cx="2304256" cy="2952191"/>
        </p:xfrm>
        <a:graphic>
          <a:graphicData uri="http://schemas.openxmlformats.org/drawingml/2006/table">
            <a:tbl>
              <a:tblPr/>
              <a:tblGrid>
                <a:gridCol w="2304256"/>
              </a:tblGrid>
              <a:tr h="674591">
                <a:tc>
                  <a:txBody>
                    <a:bodyPr/>
                    <a:lstStyle/>
                    <a:p>
                      <a:pPr marL="0" marR="0" lvl="0" indent="0" algn="ctr" defTabSz="966788" rtl="0" eaLnBrk="0" fontAlgn="base" latinLnBrk="0" hangingPunct="0">
                        <a:lnSpc>
                          <a:spcPct val="90000"/>
                        </a:lnSpc>
                        <a:spcBef>
                          <a:spcPct val="0"/>
                        </a:spcBef>
                        <a:spcAft>
                          <a:spcPct val="0"/>
                        </a:spcAft>
                        <a:buClrTx/>
                        <a:buSzTx/>
                        <a:buFontTx/>
                        <a:buNone/>
                        <a:tabLst/>
                      </a:pPr>
                      <a:r>
                        <a:rPr kumimoji="0" lang="fr-BE" sz="1600" b="1" i="0" u="none" strike="noStrike" cap="none" normalizeH="0" baseline="0" noProof="0" dirty="0" smtClean="0">
                          <a:ln>
                            <a:noFill/>
                          </a:ln>
                          <a:solidFill>
                            <a:schemeClr val="bg1"/>
                          </a:solidFill>
                          <a:effectLst/>
                          <a:latin typeface="+mn-lt"/>
                          <a:cs typeface="Arial" charset="0"/>
                        </a:rPr>
                        <a:t>Doit être éclairé</a:t>
                      </a:r>
                    </a:p>
                  </a:txBody>
                  <a:tcPr marL="72000" marR="72000" marT="72000" marB="72000" anchor="ctr" horzOverflow="overflow">
                    <a:lnL w="12700" cap="flat" cmpd="sng" algn="ctr">
                      <a:solidFill>
                        <a:schemeClr val="tx1"/>
                      </a:solidFill>
                      <a:prstDash val="solid"/>
                      <a:round/>
                      <a:headEnd type="none" w="med" len="med"/>
                      <a:tailEnd type="none" w="med" len="lg"/>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lg"/>
                    </a:lnT>
                    <a:lnB w="12700" cap="flat" cmpd="sng" algn="ctr">
                      <a:solidFill>
                        <a:schemeClr val="tx1"/>
                      </a:solidFill>
                      <a:prstDash val="solid"/>
                      <a:round/>
                      <a:headEnd type="none" w="med" len="med"/>
                      <a:tailEnd type="none" w="med" len="lg"/>
                    </a:lnB>
                    <a:lnTlToBr>
                      <a:noFill/>
                    </a:lnTlToBr>
                    <a:lnBlToTr>
                      <a:noFill/>
                    </a:lnBlToTr>
                    <a:solidFill>
                      <a:srgbClr val="0F5494"/>
                    </a:solidFill>
                  </a:tcPr>
                </a:tc>
              </a:tr>
              <a:tr h="2133721">
                <a:tc>
                  <a:txBody>
                    <a:bodyPr/>
                    <a:lstStyle/>
                    <a:p>
                      <a:pPr marL="117475" marR="0" lvl="0" indent="-117475" algn="l" defTabSz="966788" rtl="0" eaLnBrk="0" fontAlgn="base" latinLnBrk="0" hangingPunct="0">
                        <a:lnSpc>
                          <a:spcPct val="90000"/>
                        </a:lnSpc>
                        <a:spcBef>
                          <a:spcPct val="50000"/>
                        </a:spcBef>
                        <a:spcAft>
                          <a:spcPct val="0"/>
                        </a:spcAft>
                        <a:buClr>
                          <a:schemeClr val="bg2"/>
                        </a:buClr>
                        <a:buSzTx/>
                        <a:buFont typeface="Arial" pitchFamily="34" charset="0"/>
                        <a:buChar char="•"/>
                        <a:tabLst/>
                      </a:pPr>
                      <a:r>
                        <a:rPr kumimoji="0" lang="fr-BE" sz="1400" b="1" i="0" u="none" strike="noStrike" cap="none" normalizeH="0" baseline="0" noProof="0" dirty="0" smtClean="0">
                          <a:ln>
                            <a:noFill/>
                          </a:ln>
                          <a:solidFill>
                            <a:srgbClr val="0F5494"/>
                          </a:solidFill>
                          <a:effectLst/>
                          <a:latin typeface="+mj-lt"/>
                          <a:cs typeface="Arial" charset="0"/>
                        </a:rPr>
                        <a:t> Pour contribuer à la formulation et la mise en œuvre de la politique du partenaire</a:t>
                      </a:r>
                    </a:p>
                    <a:p>
                      <a:pPr marL="117475" marR="0" lvl="0" indent="-117475" algn="l" defTabSz="966788" rtl="0" eaLnBrk="0" fontAlgn="base" latinLnBrk="0" hangingPunct="0">
                        <a:lnSpc>
                          <a:spcPct val="90000"/>
                        </a:lnSpc>
                        <a:spcBef>
                          <a:spcPct val="50000"/>
                        </a:spcBef>
                        <a:spcAft>
                          <a:spcPct val="0"/>
                        </a:spcAft>
                        <a:buClr>
                          <a:schemeClr val="bg2"/>
                        </a:buClr>
                        <a:buSzTx/>
                        <a:buFont typeface="Arial" pitchFamily="34" charset="0"/>
                        <a:buChar char="•"/>
                        <a:tabLst/>
                      </a:pPr>
                      <a:r>
                        <a:rPr kumimoji="0" lang="fr-BE" sz="1400" b="1" i="0" u="none" strike="noStrike" cap="none" normalizeH="0" baseline="0" noProof="0" dirty="0" smtClean="0">
                          <a:ln>
                            <a:noFill/>
                          </a:ln>
                          <a:solidFill>
                            <a:srgbClr val="0F5494"/>
                          </a:solidFill>
                          <a:effectLst/>
                          <a:latin typeface="+mj-lt"/>
                          <a:cs typeface="Arial" charset="0"/>
                        </a:rPr>
                        <a:t>Pour aider la Commission à évaluer et gérer les risques</a:t>
                      </a:r>
                    </a:p>
                    <a:p>
                      <a:pPr marL="117475" marR="0" lvl="0" indent="-117475" algn="l" defTabSz="966788" rtl="0" eaLnBrk="0" fontAlgn="base" latinLnBrk="0" hangingPunct="0">
                        <a:lnSpc>
                          <a:spcPct val="90000"/>
                        </a:lnSpc>
                        <a:spcBef>
                          <a:spcPct val="50000"/>
                        </a:spcBef>
                        <a:spcAft>
                          <a:spcPct val="0"/>
                        </a:spcAft>
                        <a:buClr>
                          <a:schemeClr val="bg2"/>
                        </a:buClr>
                        <a:buSzTx/>
                        <a:buFont typeface="Arial" pitchFamily="34" charset="0"/>
                        <a:buChar char="•"/>
                        <a:tabLst/>
                      </a:pPr>
                      <a:endParaRPr kumimoji="0" lang="fr-BE" sz="1400" b="1" i="0" u="none" strike="noStrike" cap="none" normalizeH="0" baseline="0" noProof="0" dirty="0" smtClean="0">
                        <a:ln>
                          <a:noFill/>
                        </a:ln>
                        <a:solidFill>
                          <a:srgbClr val="0F5494"/>
                        </a:solidFill>
                        <a:effectLst/>
                        <a:latin typeface="+mj-lt"/>
                        <a:cs typeface="Arial" charset="0"/>
                      </a:endParaRPr>
                    </a:p>
                  </a:txBody>
                  <a:tcPr marL="72000" marR="72000" marT="72000" marB="72000" horzOverflow="overflow">
                    <a:lnL w="12700" cap="flat" cmpd="sng" algn="ctr">
                      <a:solidFill>
                        <a:schemeClr val="tx1"/>
                      </a:solidFill>
                      <a:prstDash val="solid"/>
                      <a:round/>
                      <a:headEnd type="none" w="med" len="med"/>
                      <a:tailEnd type="none" w="med" len="lg"/>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lg"/>
                    </a:lnT>
                    <a:lnB w="12700" cap="flat" cmpd="sng" algn="ctr">
                      <a:solidFill>
                        <a:schemeClr val="tx1"/>
                      </a:solidFill>
                      <a:prstDash val="solid"/>
                      <a:round/>
                      <a:headEnd type="none" w="med" len="med"/>
                      <a:tailEnd type="none" w="med" len="lg"/>
                    </a:lnB>
                    <a:lnTlToBr>
                      <a:noFill/>
                    </a:lnTlToBr>
                    <a:lnBlToTr>
                      <a:noFill/>
                    </a:lnBlToTr>
                    <a:solidFill>
                      <a:schemeClr val="bg1"/>
                    </a:solidFill>
                  </a:tcPr>
                </a:tc>
              </a:tr>
            </a:tbl>
          </a:graphicData>
        </a:graphic>
      </p:graphicFrame>
      <p:sp>
        <p:nvSpPr>
          <p:cNvPr id="27" name="Freeform 6"/>
          <p:cNvSpPr>
            <a:spLocks/>
          </p:cNvSpPr>
          <p:nvPr/>
        </p:nvSpPr>
        <p:spPr bwMode="auto">
          <a:xfrm rot="5400000" flipH="1">
            <a:off x="2631746" y="1596097"/>
            <a:ext cx="864868" cy="930275"/>
          </a:xfrm>
          <a:custGeom>
            <a:avLst/>
            <a:gdLst/>
            <a:ahLst/>
            <a:cxnLst>
              <a:cxn ang="0">
                <a:pos x="32" y="0"/>
              </a:cxn>
              <a:cxn ang="0">
                <a:pos x="530" y="428"/>
              </a:cxn>
              <a:cxn ang="0">
                <a:pos x="590" y="394"/>
              </a:cxn>
              <a:cxn ang="0">
                <a:pos x="532" y="586"/>
              </a:cxn>
              <a:cxn ang="0">
                <a:pos x="308" y="562"/>
              </a:cxn>
              <a:cxn ang="0">
                <a:pos x="372" y="524"/>
              </a:cxn>
              <a:cxn ang="0">
                <a:pos x="0" y="278"/>
              </a:cxn>
            </a:cxnLst>
            <a:rect l="0" t="0" r="r" b="b"/>
            <a:pathLst>
              <a:path w="590" h="586">
                <a:moveTo>
                  <a:pt x="32" y="0"/>
                </a:moveTo>
                <a:cubicBezTo>
                  <a:pt x="32" y="0"/>
                  <a:pt x="260" y="58"/>
                  <a:pt x="530" y="428"/>
                </a:cubicBezTo>
                <a:cubicBezTo>
                  <a:pt x="560" y="411"/>
                  <a:pt x="590" y="394"/>
                  <a:pt x="590" y="394"/>
                </a:cubicBezTo>
                <a:lnTo>
                  <a:pt x="532" y="586"/>
                </a:lnTo>
                <a:lnTo>
                  <a:pt x="308" y="562"/>
                </a:lnTo>
                <a:cubicBezTo>
                  <a:pt x="308" y="562"/>
                  <a:pt x="340" y="543"/>
                  <a:pt x="372" y="524"/>
                </a:cubicBezTo>
                <a:cubicBezTo>
                  <a:pt x="190" y="306"/>
                  <a:pt x="0" y="278"/>
                  <a:pt x="0" y="278"/>
                </a:cubicBezTo>
              </a:path>
            </a:pathLst>
          </a:custGeom>
          <a:solidFill>
            <a:srgbClr val="0F5494"/>
          </a:solidFill>
          <a:ln w="12700" cap="flat" cmpd="sng">
            <a:noFill/>
            <a:prstDash val="solid"/>
            <a:round/>
            <a:headEnd type="none" w="med" len="med"/>
            <a:tailEnd type="none" w="med" len="med"/>
          </a:ln>
          <a:effectLst/>
        </p:spPr>
        <p:txBody>
          <a:bodyPr wrap="none" anchor="ctr"/>
          <a:lstStyle/>
          <a:p>
            <a:endParaRPr lang="en-GB"/>
          </a:p>
        </p:txBody>
      </p:sp>
      <p:graphicFrame>
        <p:nvGraphicFramePr>
          <p:cNvPr id="29" name="Group 5"/>
          <p:cNvGraphicFramePr>
            <a:graphicFrameLocks noGrp="1"/>
          </p:cNvGraphicFramePr>
          <p:nvPr/>
        </p:nvGraphicFramePr>
        <p:xfrm>
          <a:off x="323528" y="5108440"/>
          <a:ext cx="7992888" cy="1680936"/>
        </p:xfrm>
        <a:graphic>
          <a:graphicData uri="http://schemas.openxmlformats.org/drawingml/2006/table">
            <a:tbl>
              <a:tblPr/>
              <a:tblGrid>
                <a:gridCol w="7992888"/>
              </a:tblGrid>
              <a:tr h="210861">
                <a:tc>
                  <a:txBody>
                    <a:bodyPr/>
                    <a:lstStyle/>
                    <a:p>
                      <a:pPr marL="0" marR="0" lvl="0" indent="0" algn="ctr" defTabSz="966788" rtl="0" eaLnBrk="0" fontAlgn="base" latinLnBrk="0" hangingPunct="0">
                        <a:lnSpc>
                          <a:spcPct val="90000"/>
                        </a:lnSpc>
                        <a:spcBef>
                          <a:spcPct val="0"/>
                        </a:spcBef>
                        <a:spcAft>
                          <a:spcPct val="0"/>
                        </a:spcAft>
                        <a:buClrTx/>
                        <a:buSzTx/>
                        <a:buFontTx/>
                        <a:buNone/>
                        <a:tabLst/>
                      </a:pPr>
                      <a:r>
                        <a:rPr kumimoji="0" lang="fr-BE" sz="1600" b="1" i="0" u="none" strike="noStrike" cap="none" normalizeH="0" baseline="0" noProof="0" dirty="0" smtClean="0">
                          <a:ln>
                            <a:noFill/>
                          </a:ln>
                          <a:solidFill>
                            <a:schemeClr val="bg1"/>
                          </a:solidFill>
                          <a:effectLst/>
                          <a:latin typeface="+mn-lt"/>
                          <a:cs typeface="Arial" charset="0"/>
                        </a:rPr>
                        <a:t>Le dialogue de politique devrait porter sur:</a:t>
                      </a:r>
                    </a:p>
                  </a:txBody>
                  <a:tcPr marL="72000" marR="72000" marT="72000" marB="72000" anchor="ctr" horzOverflow="overflow">
                    <a:lnL w="12700" cap="flat" cmpd="sng" algn="ctr">
                      <a:solidFill>
                        <a:schemeClr val="tx1"/>
                      </a:solidFill>
                      <a:prstDash val="solid"/>
                      <a:round/>
                      <a:headEnd type="none" w="med" len="med"/>
                      <a:tailEnd type="none" w="med" len="lg"/>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lg"/>
                    </a:lnT>
                    <a:lnB w="12700" cap="flat" cmpd="sng" algn="ctr">
                      <a:solidFill>
                        <a:schemeClr val="tx1"/>
                      </a:solidFill>
                      <a:prstDash val="solid"/>
                      <a:round/>
                      <a:headEnd type="none" w="med" len="med"/>
                      <a:tailEnd type="none" w="med" len="lg"/>
                    </a:lnB>
                    <a:lnTlToBr>
                      <a:noFill/>
                    </a:lnTlToBr>
                    <a:lnBlToTr>
                      <a:noFill/>
                    </a:lnBlToTr>
                    <a:solidFill>
                      <a:srgbClr val="0F5494"/>
                    </a:solidFill>
                  </a:tcPr>
                </a:tc>
              </a:tr>
              <a:tr h="1049043">
                <a:tc>
                  <a:txBody>
                    <a:bodyPr/>
                    <a:lstStyle/>
                    <a:p>
                      <a:pPr marL="117475" marR="0" lvl="0" indent="-117475" algn="l" defTabSz="966788" rtl="0" eaLnBrk="0" fontAlgn="base" latinLnBrk="0" hangingPunct="0">
                        <a:lnSpc>
                          <a:spcPct val="90000"/>
                        </a:lnSpc>
                        <a:spcBef>
                          <a:spcPct val="50000"/>
                        </a:spcBef>
                        <a:spcAft>
                          <a:spcPct val="0"/>
                        </a:spcAft>
                        <a:buClr>
                          <a:schemeClr val="bg2"/>
                        </a:buClr>
                        <a:buSzTx/>
                        <a:buFont typeface="Wingdings" pitchFamily="2" charset="2"/>
                        <a:buChar char="§"/>
                        <a:tabLst/>
                      </a:pPr>
                      <a:r>
                        <a:rPr kumimoji="0" lang="fr-BE" sz="1400" b="1" i="0" u="none" strike="noStrike" cap="none" normalizeH="0" baseline="0" noProof="0" dirty="0" smtClean="0">
                          <a:ln>
                            <a:noFill/>
                          </a:ln>
                          <a:solidFill>
                            <a:srgbClr val="0F5494"/>
                          </a:solidFill>
                          <a:effectLst/>
                          <a:latin typeface="+mj-lt"/>
                          <a:cs typeface="Arial" charset="0"/>
                        </a:rPr>
                        <a:t> La conception et la mise en œuvre de la politique/stratégie du gouvernement.</a:t>
                      </a:r>
                    </a:p>
                    <a:p>
                      <a:pPr marL="117475" marR="0" lvl="0" indent="-117475" algn="l" defTabSz="966788" rtl="0" eaLnBrk="0" fontAlgn="base" latinLnBrk="0" hangingPunct="0">
                        <a:lnSpc>
                          <a:spcPct val="90000"/>
                        </a:lnSpc>
                        <a:spcBef>
                          <a:spcPct val="50000"/>
                        </a:spcBef>
                        <a:spcAft>
                          <a:spcPct val="0"/>
                        </a:spcAft>
                        <a:buClr>
                          <a:schemeClr val="bg2"/>
                        </a:buClr>
                        <a:buSzTx/>
                        <a:buFont typeface="Wingdings" pitchFamily="2" charset="2"/>
                        <a:buChar char="§"/>
                        <a:tabLst/>
                      </a:pPr>
                      <a:r>
                        <a:rPr kumimoji="0" lang="fr-BE" sz="1400" b="1" i="0" u="none" strike="noStrike" cap="none" normalizeH="0" baseline="0" noProof="0" dirty="0" smtClean="0">
                          <a:ln>
                            <a:noFill/>
                          </a:ln>
                          <a:solidFill>
                            <a:srgbClr val="0F5494"/>
                          </a:solidFill>
                          <a:effectLst/>
                          <a:latin typeface="+mj-lt"/>
                          <a:cs typeface="Arial" charset="0"/>
                        </a:rPr>
                        <a:t>La conception et la mise en œuvre des réformes (en particulier la GFP)</a:t>
                      </a:r>
                    </a:p>
                    <a:p>
                      <a:pPr marL="117475" marR="0" lvl="0" indent="-117475" algn="l" defTabSz="966788" rtl="0" eaLnBrk="0" fontAlgn="base" latinLnBrk="0" hangingPunct="0">
                        <a:lnSpc>
                          <a:spcPct val="90000"/>
                        </a:lnSpc>
                        <a:spcBef>
                          <a:spcPct val="50000"/>
                        </a:spcBef>
                        <a:spcAft>
                          <a:spcPct val="0"/>
                        </a:spcAft>
                        <a:buClr>
                          <a:schemeClr val="bg2"/>
                        </a:buClr>
                        <a:buSzTx/>
                        <a:buFont typeface="Wingdings" pitchFamily="2" charset="2"/>
                        <a:buChar char="§"/>
                        <a:tabLst/>
                      </a:pPr>
                      <a:r>
                        <a:rPr kumimoji="0" lang="fr-BE" sz="1400" b="1" i="0" u="none" strike="noStrike" cap="none" normalizeH="0" baseline="0" noProof="0" dirty="0" smtClean="0">
                          <a:ln>
                            <a:noFill/>
                          </a:ln>
                          <a:solidFill>
                            <a:srgbClr val="0F5494"/>
                          </a:solidFill>
                          <a:effectLst/>
                          <a:latin typeface="+mj-lt"/>
                          <a:cs typeface="Arial" charset="0"/>
                        </a:rPr>
                        <a:t>Les résultats annuels (</a:t>
                      </a:r>
                      <a:r>
                        <a:rPr kumimoji="0" lang="fr-BE" sz="1400" b="1" i="0" u="none" strike="noStrike" cap="none" normalizeH="0" baseline="0" noProof="0" dirty="0" err="1" smtClean="0">
                          <a:ln>
                            <a:noFill/>
                          </a:ln>
                          <a:solidFill>
                            <a:srgbClr val="0F5494"/>
                          </a:solidFill>
                          <a:effectLst/>
                          <a:latin typeface="+mj-lt"/>
                          <a:cs typeface="Arial" charset="0"/>
                        </a:rPr>
                        <a:t>outcomes</a:t>
                      </a:r>
                      <a:r>
                        <a:rPr kumimoji="0" lang="fr-BE" sz="1400" b="1" i="0" u="none" strike="noStrike" cap="none" normalizeH="0" baseline="0" noProof="0" dirty="0" smtClean="0">
                          <a:ln>
                            <a:noFill/>
                          </a:ln>
                          <a:solidFill>
                            <a:srgbClr val="0F5494"/>
                          </a:solidFill>
                          <a:effectLst/>
                          <a:latin typeface="+mj-lt"/>
                          <a:cs typeface="Arial" charset="0"/>
                        </a:rPr>
                        <a:t>) de la stratégie et la réponse politique apportée.</a:t>
                      </a:r>
                    </a:p>
                  </a:txBody>
                  <a:tcPr marL="72000" marR="72000" marT="72000" marB="72000" horzOverflow="overflow">
                    <a:lnL w="12700" cap="flat" cmpd="sng" algn="ctr">
                      <a:solidFill>
                        <a:schemeClr val="tx1"/>
                      </a:solidFill>
                      <a:prstDash val="solid"/>
                      <a:round/>
                      <a:headEnd type="none" w="med" len="med"/>
                      <a:tailEnd type="none" w="med" len="lg"/>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lg"/>
                    </a:lnT>
                    <a:lnB w="12700" cap="flat" cmpd="sng" algn="ctr">
                      <a:solidFill>
                        <a:schemeClr val="tx1"/>
                      </a:solidFill>
                      <a:prstDash val="solid"/>
                      <a:round/>
                      <a:headEnd type="none" w="med" len="med"/>
                      <a:tailEnd type="none" w="med" len="lg"/>
                    </a:lnB>
                    <a:lnTlToBr>
                      <a:noFill/>
                    </a:lnTlToBr>
                    <a:lnBlToTr>
                      <a:noFill/>
                    </a:lnBlToTr>
                    <a:solidFill>
                      <a:schemeClr val="bg1"/>
                    </a:solidFill>
                  </a:tcPr>
                </a:tc>
              </a:tr>
            </a:tbl>
          </a:graphicData>
        </a:graphic>
      </p:graphicFrame>
      <p:sp>
        <p:nvSpPr>
          <p:cNvPr id="30" name="Freeform 6"/>
          <p:cNvSpPr>
            <a:spLocks/>
          </p:cNvSpPr>
          <p:nvPr/>
        </p:nvSpPr>
        <p:spPr bwMode="auto">
          <a:xfrm flipH="1">
            <a:off x="2195736" y="4010893"/>
            <a:ext cx="864868" cy="930275"/>
          </a:xfrm>
          <a:custGeom>
            <a:avLst/>
            <a:gdLst/>
            <a:ahLst/>
            <a:cxnLst>
              <a:cxn ang="0">
                <a:pos x="32" y="0"/>
              </a:cxn>
              <a:cxn ang="0">
                <a:pos x="530" y="428"/>
              </a:cxn>
              <a:cxn ang="0">
                <a:pos x="590" y="394"/>
              </a:cxn>
              <a:cxn ang="0">
                <a:pos x="532" y="586"/>
              </a:cxn>
              <a:cxn ang="0">
                <a:pos x="308" y="562"/>
              </a:cxn>
              <a:cxn ang="0">
                <a:pos x="372" y="524"/>
              </a:cxn>
              <a:cxn ang="0">
                <a:pos x="0" y="278"/>
              </a:cxn>
            </a:cxnLst>
            <a:rect l="0" t="0" r="r" b="b"/>
            <a:pathLst>
              <a:path w="590" h="586">
                <a:moveTo>
                  <a:pt x="32" y="0"/>
                </a:moveTo>
                <a:cubicBezTo>
                  <a:pt x="32" y="0"/>
                  <a:pt x="260" y="58"/>
                  <a:pt x="530" y="428"/>
                </a:cubicBezTo>
                <a:cubicBezTo>
                  <a:pt x="560" y="411"/>
                  <a:pt x="590" y="394"/>
                  <a:pt x="590" y="394"/>
                </a:cubicBezTo>
                <a:lnTo>
                  <a:pt x="532" y="586"/>
                </a:lnTo>
                <a:lnTo>
                  <a:pt x="308" y="562"/>
                </a:lnTo>
                <a:cubicBezTo>
                  <a:pt x="308" y="562"/>
                  <a:pt x="340" y="543"/>
                  <a:pt x="372" y="524"/>
                </a:cubicBezTo>
                <a:cubicBezTo>
                  <a:pt x="190" y="306"/>
                  <a:pt x="0" y="278"/>
                  <a:pt x="0" y="278"/>
                </a:cubicBezTo>
              </a:path>
            </a:pathLst>
          </a:custGeom>
          <a:solidFill>
            <a:srgbClr val="0F5494"/>
          </a:solidFill>
          <a:ln w="12700" cap="flat" cmpd="sng">
            <a:noFill/>
            <a:prstDash val="solid"/>
            <a:round/>
            <a:headEnd type="none" w="med" len="med"/>
            <a:tailEnd type="none" w="med" len="med"/>
          </a:ln>
          <a:effectLst/>
        </p:spPr>
        <p:txBody>
          <a:bodyPr wrap="none" anchor="ctr"/>
          <a:lstStyle/>
          <a:p>
            <a:endParaRPr lang="en-GB"/>
          </a:p>
        </p:txBody>
      </p:sp>
      <p:sp>
        <p:nvSpPr>
          <p:cNvPr id="32" name="Freeform 7"/>
          <p:cNvSpPr>
            <a:spLocks/>
          </p:cNvSpPr>
          <p:nvPr/>
        </p:nvSpPr>
        <p:spPr bwMode="auto">
          <a:xfrm>
            <a:off x="5436096" y="3933056"/>
            <a:ext cx="864868" cy="930275"/>
          </a:xfrm>
          <a:custGeom>
            <a:avLst/>
            <a:gdLst/>
            <a:ahLst/>
            <a:cxnLst>
              <a:cxn ang="0">
                <a:pos x="32" y="0"/>
              </a:cxn>
              <a:cxn ang="0">
                <a:pos x="530" y="428"/>
              </a:cxn>
              <a:cxn ang="0">
                <a:pos x="590" y="394"/>
              </a:cxn>
              <a:cxn ang="0">
                <a:pos x="532" y="586"/>
              </a:cxn>
              <a:cxn ang="0">
                <a:pos x="308" y="562"/>
              </a:cxn>
              <a:cxn ang="0">
                <a:pos x="372" y="524"/>
              </a:cxn>
              <a:cxn ang="0">
                <a:pos x="0" y="278"/>
              </a:cxn>
            </a:cxnLst>
            <a:rect l="0" t="0" r="r" b="b"/>
            <a:pathLst>
              <a:path w="590" h="586">
                <a:moveTo>
                  <a:pt x="32" y="0"/>
                </a:moveTo>
                <a:cubicBezTo>
                  <a:pt x="32" y="0"/>
                  <a:pt x="260" y="58"/>
                  <a:pt x="530" y="428"/>
                </a:cubicBezTo>
                <a:cubicBezTo>
                  <a:pt x="560" y="411"/>
                  <a:pt x="590" y="394"/>
                  <a:pt x="590" y="394"/>
                </a:cubicBezTo>
                <a:lnTo>
                  <a:pt x="532" y="586"/>
                </a:lnTo>
                <a:lnTo>
                  <a:pt x="308" y="562"/>
                </a:lnTo>
                <a:cubicBezTo>
                  <a:pt x="308" y="562"/>
                  <a:pt x="340" y="543"/>
                  <a:pt x="372" y="524"/>
                </a:cubicBezTo>
                <a:cubicBezTo>
                  <a:pt x="190" y="306"/>
                  <a:pt x="0" y="278"/>
                  <a:pt x="0" y="278"/>
                </a:cubicBezTo>
              </a:path>
            </a:pathLst>
          </a:custGeom>
          <a:solidFill>
            <a:srgbClr val="0F5494"/>
          </a:solidFill>
          <a:ln w="12700" cap="flat" cmpd="sng">
            <a:noFill/>
            <a:prstDash val="solid"/>
            <a:round/>
            <a:headEnd type="none" w="med" len="med"/>
            <a:tailEnd type="none" w="med" len="med"/>
          </a:ln>
          <a:effectLst/>
        </p:spPr>
        <p:txBody>
          <a:bodyPr wrap="none" anchor="ctr"/>
          <a:lstStyle/>
          <a:p>
            <a:endParaRPr lang="en-GB"/>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6629</TotalTime>
  <Words>2700</Words>
  <Application>Microsoft Office PowerPoint</Application>
  <PresentationFormat>On-screen Show (4:3)</PresentationFormat>
  <Paragraphs>327</Paragraphs>
  <Slides>23</Slides>
  <Notes>23</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Slide_Master</vt:lpstr>
      <vt:lpstr>Formation appui budgétaire</vt:lpstr>
      <vt:lpstr>Que devriez vous savoir?</vt:lpstr>
      <vt:lpstr>Plan du module 4</vt:lpstr>
      <vt:lpstr>Une politique publique est un ensemble d’actions interdépendantes (= politiques) conçues et mise en oeuvre par l’Etat (= publique)</vt:lpstr>
      <vt:lpstr>Processus en matière de politiques publiques</vt:lpstr>
      <vt:lpstr>Les politiques publiques sont conçues et mises en œuvre par une série d’institutions publiques</vt:lpstr>
      <vt:lpstr>Plan du module 4</vt:lpstr>
      <vt:lpstr>L’existence d’une politique pertinence et crédible est essentielle:</vt:lpstr>
      <vt:lpstr>Slide 9</vt:lpstr>
      <vt:lpstr>Plan du module 4</vt:lpstr>
      <vt:lpstr>Evaluer la politique du partenaire implique:</vt:lpstr>
      <vt:lpstr>Quand la politique publique doit-elle être évaluée?</vt:lpstr>
      <vt:lpstr>Plan du module 4</vt:lpstr>
      <vt:lpstr>Évaluation de l’éligibilité durant la conception</vt:lpstr>
      <vt:lpstr>1° Descriptif du cadre politique</vt:lpstr>
      <vt:lpstr>En bref: un bon document de politique doit</vt:lpstr>
      <vt:lpstr>2° Pertinence</vt:lpstr>
      <vt:lpstr>3°  Crédibilité</vt:lpstr>
      <vt:lpstr>3° Crédibilité (suite) </vt:lpstr>
      <vt:lpstr>4°  Évaluation de l’éligibilité par la délégation</vt:lpstr>
      <vt:lpstr>Évaluation de l’éligibilité durant la mise en œuvre</vt:lpstr>
      <vt:lpstr>Messages clés</vt:lpstr>
      <vt:lpstr>Slide 23</vt:lpstr>
    </vt:vector>
  </TitlesOfParts>
  <Company>European Commission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ADE</dc:creator>
  <cp:lastModifiedBy>ffe</cp:lastModifiedBy>
  <cp:revision>235</cp:revision>
  <dcterms:created xsi:type="dcterms:W3CDTF">2011-10-28T10:25:18Z</dcterms:created>
  <dcterms:modified xsi:type="dcterms:W3CDTF">2014-05-05T13:13:44Z</dcterms:modified>
</cp:coreProperties>
</file>